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8"/>
  </p:notesMasterIdLst>
  <p:sldIdLst>
    <p:sldId id="465" r:id="rId2"/>
    <p:sldId id="466" r:id="rId3"/>
    <p:sldId id="479" r:id="rId4"/>
    <p:sldId id="480" r:id="rId5"/>
    <p:sldId id="481" r:id="rId6"/>
    <p:sldId id="482" r:id="rId7"/>
    <p:sldId id="483" r:id="rId8"/>
    <p:sldId id="484" r:id="rId9"/>
    <p:sldId id="485" r:id="rId10"/>
    <p:sldId id="486" r:id="rId11"/>
    <p:sldId id="487" r:id="rId12"/>
    <p:sldId id="488" r:id="rId13"/>
    <p:sldId id="489" r:id="rId14"/>
    <p:sldId id="490" r:id="rId15"/>
    <p:sldId id="491" r:id="rId16"/>
    <p:sldId id="492" r:id="rId17"/>
    <p:sldId id="493" r:id="rId18"/>
    <p:sldId id="494" r:id="rId19"/>
    <p:sldId id="495" r:id="rId20"/>
    <p:sldId id="496" r:id="rId21"/>
    <p:sldId id="497" r:id="rId22"/>
    <p:sldId id="498" r:id="rId23"/>
    <p:sldId id="499" r:id="rId24"/>
    <p:sldId id="500" r:id="rId25"/>
    <p:sldId id="501" r:id="rId26"/>
    <p:sldId id="502" r:id="rId27"/>
    <p:sldId id="503" r:id="rId28"/>
    <p:sldId id="504" r:id="rId29"/>
    <p:sldId id="505" r:id="rId30"/>
    <p:sldId id="506" r:id="rId31"/>
    <p:sldId id="507" r:id="rId32"/>
    <p:sldId id="508" r:id="rId33"/>
    <p:sldId id="509" r:id="rId34"/>
    <p:sldId id="510" r:id="rId35"/>
    <p:sldId id="511" r:id="rId36"/>
    <p:sldId id="512" r:id="rId37"/>
    <p:sldId id="513" r:id="rId38"/>
    <p:sldId id="514" r:id="rId39"/>
    <p:sldId id="515" r:id="rId40"/>
    <p:sldId id="516" r:id="rId41"/>
    <p:sldId id="517" r:id="rId42"/>
    <p:sldId id="518" r:id="rId43"/>
    <p:sldId id="519" r:id="rId44"/>
    <p:sldId id="520" r:id="rId45"/>
    <p:sldId id="521" r:id="rId46"/>
    <p:sldId id="522" r:id="rId47"/>
    <p:sldId id="523" r:id="rId48"/>
    <p:sldId id="524" r:id="rId49"/>
    <p:sldId id="525" r:id="rId50"/>
    <p:sldId id="526" r:id="rId51"/>
    <p:sldId id="527" r:id="rId52"/>
    <p:sldId id="528" r:id="rId53"/>
    <p:sldId id="529" r:id="rId54"/>
    <p:sldId id="530" r:id="rId55"/>
    <p:sldId id="531" r:id="rId56"/>
    <p:sldId id="532" r:id="rId57"/>
    <p:sldId id="533" r:id="rId58"/>
    <p:sldId id="534" r:id="rId59"/>
    <p:sldId id="535" r:id="rId60"/>
    <p:sldId id="536" r:id="rId61"/>
    <p:sldId id="537" r:id="rId62"/>
    <p:sldId id="538" r:id="rId63"/>
    <p:sldId id="539" r:id="rId64"/>
    <p:sldId id="540" r:id="rId65"/>
    <p:sldId id="541" r:id="rId66"/>
    <p:sldId id="542" r:id="rId67"/>
    <p:sldId id="543" r:id="rId68"/>
    <p:sldId id="544" r:id="rId69"/>
    <p:sldId id="545" r:id="rId70"/>
    <p:sldId id="546" r:id="rId71"/>
    <p:sldId id="547" r:id="rId72"/>
    <p:sldId id="548" r:id="rId73"/>
    <p:sldId id="549" r:id="rId74"/>
    <p:sldId id="550" r:id="rId75"/>
    <p:sldId id="551" r:id="rId76"/>
    <p:sldId id="552" r:id="rId77"/>
    <p:sldId id="553" r:id="rId78"/>
    <p:sldId id="554" r:id="rId79"/>
    <p:sldId id="555" r:id="rId80"/>
    <p:sldId id="556" r:id="rId81"/>
    <p:sldId id="557" r:id="rId82"/>
    <p:sldId id="558" r:id="rId83"/>
    <p:sldId id="559" r:id="rId84"/>
    <p:sldId id="560" r:id="rId85"/>
    <p:sldId id="561" r:id="rId86"/>
    <p:sldId id="562" r:id="rId87"/>
    <p:sldId id="563" r:id="rId88"/>
    <p:sldId id="564" r:id="rId89"/>
    <p:sldId id="565" r:id="rId90"/>
    <p:sldId id="566" r:id="rId91"/>
    <p:sldId id="567" r:id="rId92"/>
    <p:sldId id="568" r:id="rId93"/>
    <p:sldId id="569" r:id="rId94"/>
    <p:sldId id="570" r:id="rId95"/>
    <p:sldId id="571" r:id="rId96"/>
    <p:sldId id="572" r:id="rId9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E2CA"/>
          </a:solidFill>
        </a:fill>
      </a:tcStyle>
    </a:wholeTbl>
    <a:band2H>
      <a:tcTxStyle/>
      <a:tcStyle>
        <a:tcBdr/>
        <a:fill>
          <a:solidFill>
            <a:srgbClr val="FCF1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3D6"/>
          </a:solidFill>
        </a:fill>
      </a:tcStyle>
    </a:wholeTbl>
    <a:band2H>
      <a:tcTxStyle/>
      <a:tcStyle>
        <a:tcBdr/>
        <a:fill>
          <a:solidFill>
            <a:srgbClr val="F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ECE"/>
          </a:solidFill>
        </a:fill>
      </a:tcStyle>
    </a:wholeTbl>
    <a:band2H>
      <a:tcTxStyle/>
      <a:tcStyle>
        <a:tcBdr/>
        <a:fill>
          <a:solidFill>
            <a:srgbClr val="F5E8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orbel"/>
          <a:ea typeface="Corbel"/>
          <a:cs typeface="Corbe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orbel"/>
          <a:ea typeface="Corbel"/>
          <a:cs typeface="Corbe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orbel"/>
          <a:ea typeface="Corbel"/>
          <a:cs typeface="Corbe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2901"/>
  </p:normalViewPr>
  <p:slideViewPr>
    <p:cSldViewPr snapToGrid="0" snapToObjects="1">
      <p:cViewPr varScale="1">
        <p:scale>
          <a:sx n="81" d="100"/>
          <a:sy n="81" d="100"/>
        </p:scale>
        <p:origin x="14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3000" y="685800"/>
            <a:ext cx="4572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3456860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prstGeom prst="rect">
            <a:avLst/>
          </a:prstGeom>
        </p:spPr>
        <p:txBody>
          <a:bodyPr/>
          <a:lstStyle/>
          <a:p>
            <a:endParaRPr/>
          </a:p>
        </p:txBody>
      </p:sp>
      <p:sp>
        <p:nvSpPr>
          <p:cNvPr id="587" name="Shape 587"/>
          <p:cNvSpPr>
            <a:spLocks noGrp="1"/>
          </p:cNvSpPr>
          <p:nvPr>
            <p:ph type="body" sz="quarter" idx="1"/>
          </p:nvPr>
        </p:nvSpPr>
        <p:spPr>
          <a:prstGeom prst="rect">
            <a:avLst/>
          </a:prstGeom>
        </p:spPr>
        <p:txBody>
          <a:bodyPr/>
          <a:lstStyle/>
          <a:p>
            <a:pPr defTabSz="914400">
              <a:defRPr sz="2800">
                <a:latin typeface="楷体" panose="02010609060101010101" charset="-122"/>
                <a:ea typeface="楷体" panose="02010609060101010101" charset="-122"/>
                <a:cs typeface="楷体" panose="02010609060101010101" charset="-122"/>
                <a:sym typeface="楷体" panose="02010609060101010101" charset="-122"/>
              </a:defRPr>
            </a:pPr>
            <a:r>
              <a:t>图像灰度变换</a:t>
            </a:r>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图像的可视性</a:t>
            </a:r>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可视化增强：以对数操作为例</a:t>
            </a:r>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图像的直方图</a:t>
            </a:r>
            <a:endParaRPr sz="2000"/>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直方图均衡化与匹配</a:t>
            </a:r>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直方图线性变换</a:t>
            </a:r>
          </a:p>
          <a:p>
            <a:pPr lvl="1" indent="457200" defTabSz="914400">
              <a:defRPr sz="2400">
                <a:latin typeface="楷体" panose="02010609060101010101" charset="-122"/>
                <a:ea typeface="楷体" panose="02010609060101010101" charset="-122"/>
                <a:cs typeface="楷体" panose="02010609060101010101" charset="-122"/>
                <a:sym typeface="楷体" panose="02010609060101010101" charset="-122"/>
              </a:defRPr>
            </a:pPr>
            <a:r>
              <a:t>直方图非线性变换</a:t>
            </a:r>
          </a:p>
        </p:txBody>
      </p:sp>
    </p:spTree>
    <p:extLst>
      <p:ext uri="{BB962C8B-B14F-4D97-AF65-F5344CB8AC3E}">
        <p14:creationId xmlns:p14="http://schemas.microsoft.com/office/powerpoint/2010/main" val="1113412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Shape 942"/>
          <p:cNvSpPr>
            <a:spLocks noGrp="1" noRot="1" noChangeAspect="1"/>
          </p:cNvSpPr>
          <p:nvPr>
            <p:ph type="sldImg"/>
          </p:nvPr>
        </p:nvSpPr>
        <p:spPr>
          <a:prstGeom prst="rect">
            <a:avLst/>
          </a:prstGeom>
        </p:spPr>
        <p:txBody>
          <a:bodyPr/>
          <a:lstStyle/>
          <a:p>
            <a:endParaRPr/>
          </a:p>
        </p:txBody>
      </p:sp>
      <p:sp>
        <p:nvSpPr>
          <p:cNvPr id="943" name="Shape 943"/>
          <p:cNvSpPr>
            <a:spLocks noGrp="1"/>
          </p:cNvSpPr>
          <p:nvPr>
            <p:ph type="body" sz="quarter" idx="1"/>
          </p:nvPr>
        </p:nvSpPr>
        <p:spPr>
          <a:prstGeom prst="rect">
            <a:avLst/>
          </a:prstGeom>
        </p:spPr>
        <p:txBody>
          <a:bodyPr/>
          <a:lstStyle/>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是空间域处理技术的基础。</a:t>
            </a:r>
          </a:p>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反映图像灰度的分布规律，但不能体现图像中的细节变化情况。</a:t>
            </a:r>
          </a:p>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对于一幅给定的图像，其直方图是唯一的。</a:t>
            </a:r>
          </a:p>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不同的图像可以对应相同的直方图。</a:t>
            </a:r>
          </a:p>
        </p:txBody>
      </p:sp>
    </p:spTree>
    <p:extLst>
      <p:ext uri="{BB962C8B-B14F-4D97-AF65-F5344CB8AC3E}">
        <p14:creationId xmlns:p14="http://schemas.microsoft.com/office/powerpoint/2010/main" val="296819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Shape 957"/>
          <p:cNvSpPr>
            <a:spLocks noGrp="1" noRot="1" noChangeAspect="1"/>
          </p:cNvSpPr>
          <p:nvPr>
            <p:ph type="sldImg"/>
          </p:nvPr>
        </p:nvSpPr>
        <p:spPr>
          <a:prstGeom prst="rect">
            <a:avLst/>
          </a:prstGeom>
        </p:spPr>
        <p:txBody>
          <a:bodyPr/>
          <a:lstStyle/>
          <a:p>
            <a:endParaRPr/>
          </a:p>
        </p:txBody>
      </p:sp>
      <p:sp>
        <p:nvSpPr>
          <p:cNvPr id="958" name="Shape 958"/>
          <p:cNvSpPr>
            <a:spLocks noGrp="1"/>
          </p:cNvSpPr>
          <p:nvPr>
            <p:ph type="body" sz="quarter" idx="1"/>
          </p:nvPr>
        </p:nvSpPr>
        <p:spPr>
          <a:prstGeom prst="rect">
            <a:avLst/>
          </a:prstGeom>
        </p:spPr>
        <p:txBody>
          <a:bodyPr/>
          <a:lstStyle/>
          <a:p>
            <a:pPr defTabSz="914400">
              <a:defRPr sz="1200">
                <a:solidFill>
                  <a:srgbClr val="CC0066"/>
                </a:solidFill>
                <a:latin typeface="华文仿宋" panose="02010600040101010101" charset="-122"/>
                <a:ea typeface="华文仿宋" panose="02010600040101010101" charset="-122"/>
                <a:cs typeface="华文仿宋" panose="02010600040101010101" charset="-122"/>
                <a:sym typeface="华文仿宋" panose="02010600040101010101" charset="-122"/>
              </a:defRPr>
            </a:pPr>
            <a:r>
              <a:t>对直方图进行操作能有效地用于图像增强、压缩和分割, 他们是图像处理的一个实用手段。</a:t>
            </a:r>
          </a:p>
        </p:txBody>
      </p:sp>
    </p:spTree>
    <p:extLst>
      <p:ext uri="{BB962C8B-B14F-4D97-AF65-F5344CB8AC3E}">
        <p14:creationId xmlns:p14="http://schemas.microsoft.com/office/powerpoint/2010/main" val="639255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Shape 1022"/>
          <p:cNvSpPr>
            <a:spLocks noGrp="1" noRot="1" noChangeAspect="1"/>
          </p:cNvSpPr>
          <p:nvPr>
            <p:ph type="sldImg"/>
          </p:nvPr>
        </p:nvSpPr>
        <p:spPr>
          <a:prstGeom prst="rect">
            <a:avLst/>
          </a:prstGeom>
        </p:spPr>
        <p:txBody>
          <a:bodyPr/>
          <a:lstStyle/>
          <a:p>
            <a:endParaRPr/>
          </a:p>
        </p:txBody>
      </p:sp>
      <p:sp>
        <p:nvSpPr>
          <p:cNvPr id="1023" name="Shape 1023"/>
          <p:cNvSpPr>
            <a:spLocks noGrp="1"/>
          </p:cNvSpPr>
          <p:nvPr>
            <p:ph type="body" sz="quarter" idx="1"/>
          </p:nvPr>
        </p:nvSpPr>
        <p:spPr>
          <a:prstGeom prst="rect">
            <a:avLst/>
          </a:prstGeom>
        </p:spPr>
        <p:txBody>
          <a:bodyPr/>
          <a:lstStyle/>
          <a:p>
            <a:pPr defTabSz="914400">
              <a:defRPr sz="1200">
                <a:solidFill>
                  <a:srgbClr val="CC0066"/>
                </a:solidFill>
                <a:latin typeface="华文仿宋" panose="02010600040101010101" charset="-122"/>
                <a:ea typeface="华文仿宋" panose="02010600040101010101" charset="-122"/>
                <a:cs typeface="华文仿宋" panose="02010600040101010101" charset="-122"/>
                <a:sym typeface="华文仿宋" panose="02010600040101010101" charset="-122"/>
              </a:defRPr>
            </a:pPr>
            <a:r>
              <a:t>将原图像的非均匀分布的直方图通过变换函数T修正为均匀分布的直方图，然后按均衡直方图修正原图像。</a:t>
            </a:r>
          </a:p>
        </p:txBody>
      </p:sp>
    </p:spTree>
    <p:extLst>
      <p:ext uri="{BB962C8B-B14F-4D97-AF65-F5344CB8AC3E}">
        <p14:creationId xmlns:p14="http://schemas.microsoft.com/office/powerpoint/2010/main" val="1207401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Shape 1036"/>
          <p:cNvSpPr>
            <a:spLocks noGrp="1" noRot="1" noChangeAspect="1"/>
          </p:cNvSpPr>
          <p:nvPr>
            <p:ph type="sldImg"/>
          </p:nvPr>
        </p:nvSpPr>
        <p:spPr>
          <a:prstGeom prst="rect">
            <a:avLst/>
          </a:prstGeom>
        </p:spPr>
        <p:txBody>
          <a:bodyPr/>
          <a:lstStyle/>
          <a:p>
            <a:endParaRPr/>
          </a:p>
        </p:txBody>
      </p:sp>
      <p:sp>
        <p:nvSpPr>
          <p:cNvPr id="1037" name="Shape 1037"/>
          <p:cNvSpPr>
            <a:spLocks noGrp="1"/>
          </p:cNvSpPr>
          <p:nvPr>
            <p:ph type="body" sz="quarter" idx="1"/>
          </p:nvPr>
        </p:nvSpPr>
        <p:spPr>
          <a:prstGeom prst="rect">
            <a:avLst/>
          </a:prstGeom>
        </p:spPr>
        <p:txBody>
          <a:bodyPr/>
          <a:lstStyle>
            <a:lvl1pPr defTabSz="914400">
              <a:defRPr sz="1200">
                <a:solidFill>
                  <a:srgbClr val="CC0066"/>
                </a:solidFill>
                <a:latin typeface="仿宋_GB2312"/>
                <a:ea typeface="仿宋_GB2312"/>
                <a:cs typeface="仿宋_GB2312"/>
                <a:sym typeface="仿宋_GB2312"/>
              </a:defRPr>
            </a:lvl1pPr>
          </a:lstStyle>
          <a:p>
            <a:pPr>
              <a:defRPr>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图像均衡化处理后，图像的直方图是平直的，即各灰度级具有相同的出现频数。</a:t>
            </a:r>
          </a:p>
        </p:txBody>
      </p:sp>
    </p:spTree>
    <p:extLst>
      <p:ext uri="{BB962C8B-B14F-4D97-AF65-F5344CB8AC3E}">
        <p14:creationId xmlns:p14="http://schemas.microsoft.com/office/powerpoint/2010/main" val="2842680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noRot="1" noChangeAspect="1"/>
          </p:cNvSpPr>
          <p:nvPr>
            <p:ph type="sldImg"/>
          </p:nvPr>
        </p:nvSpPr>
        <p:spPr>
          <a:prstGeom prst="rect">
            <a:avLst/>
          </a:prstGeom>
        </p:spPr>
        <p:txBody>
          <a:bodyPr/>
          <a:lstStyle/>
          <a:p>
            <a:endParaRPr/>
          </a:p>
        </p:txBody>
      </p:sp>
      <p:sp>
        <p:nvSpPr>
          <p:cNvPr id="1059" name="Shape 1059"/>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找到变换函数</a:t>
            </a:r>
            <a:r>
              <a:rPr i="1"/>
              <a:t>T</a:t>
            </a:r>
            <a:r>
              <a:t>，确定如下对应关系：</a:t>
            </a:r>
          </a:p>
          <a:p>
            <a:pPr defTabSz="914400">
              <a:defRPr sz="1200">
                <a:latin typeface="Cambria Math" panose="02040503050406030204"/>
                <a:ea typeface="Cambria Math" panose="02040503050406030204"/>
                <a:cs typeface="Cambria Math" panose="02040503050406030204"/>
                <a:sym typeface="Cambria Math" panose="02040503050406030204"/>
              </a:defRPr>
            </a:pP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t>(�</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t>)</a:t>
            </a:r>
          </a:p>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从而确保输入图像中的每一个灰度</a:t>
            </a:r>
            <a:r>
              <a:rPr i="1"/>
              <a:t>r</a:t>
            </a:r>
            <a:r>
              <a:rPr>
                <a:latin typeface="仿宋_GB2312"/>
                <a:ea typeface="仿宋_GB2312"/>
                <a:cs typeface="仿宋_GB2312"/>
                <a:sym typeface="仿宋_GB2312"/>
              </a:rPr>
              <a:t>都能转换为新图像中的一个对应的灰度</a:t>
            </a:r>
            <a:r>
              <a:rPr i="1"/>
              <a:t>s</a:t>
            </a:r>
            <a:r>
              <a:rPr>
                <a:latin typeface="仿宋_GB2312"/>
                <a:ea typeface="仿宋_GB2312"/>
                <a:cs typeface="仿宋_GB2312"/>
                <a:sym typeface="仿宋_GB2312"/>
              </a:rPr>
              <a:t>。</a:t>
            </a:r>
          </a:p>
        </p:txBody>
      </p:sp>
    </p:spTree>
    <p:extLst>
      <p:ext uri="{BB962C8B-B14F-4D97-AF65-F5344CB8AC3E}">
        <p14:creationId xmlns:p14="http://schemas.microsoft.com/office/powerpoint/2010/main" val="2895606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noRot="1" noChangeAspect="1"/>
          </p:cNvSpPr>
          <p:nvPr>
            <p:ph type="sldImg"/>
          </p:nvPr>
        </p:nvSpPr>
        <p:spPr>
          <a:prstGeom prst="rect">
            <a:avLst/>
          </a:prstGeom>
        </p:spPr>
        <p:txBody>
          <a:bodyPr/>
          <a:lstStyle/>
          <a:p>
            <a:endParaRPr/>
          </a:p>
        </p:txBody>
      </p:sp>
      <p:sp>
        <p:nvSpPr>
          <p:cNvPr id="1070" name="Shape 1070"/>
          <p:cNvSpPr>
            <a:spLocks noGrp="1"/>
          </p:cNvSpPr>
          <p:nvPr>
            <p:ph type="body" sz="quarter" idx="1"/>
          </p:nvPr>
        </p:nvSpPr>
        <p:spPr>
          <a:prstGeom prst="rect">
            <a:avLst/>
          </a:prstGeom>
        </p:spPr>
        <p:txBody>
          <a:bodyPr/>
          <a:lstStyle/>
          <a:p>
            <a:pPr defTabSz="914400">
              <a:defRPr sz="800">
                <a:solidFill>
                  <a:srgbClr val="3366CC"/>
                </a:solidFill>
                <a:latin typeface="Calibri" panose="020F0502020204030204"/>
                <a:ea typeface="Calibri" panose="020F0502020204030204"/>
                <a:cs typeface="Calibri" panose="020F0502020204030204"/>
                <a:sym typeface="Calibri" panose="020F0502020204030204"/>
              </a:defRPr>
            </a:pPr>
            <a:r>
              <a:rPr>
                <a:latin typeface="楷体" panose="02010609060101010101" charset="-122"/>
                <a:ea typeface="楷体" panose="02010609060101010101" charset="-122"/>
                <a:cs typeface="楷体" panose="02010609060101010101" charset="-122"/>
                <a:sym typeface="楷体" panose="02010609060101010101" charset="-122"/>
              </a:rPr>
              <a:t>直方图均衡化</a:t>
            </a:r>
            <a:r>
              <a:t>——</a:t>
            </a:r>
            <a:r>
              <a:rPr>
                <a:latin typeface="楷体" panose="02010609060101010101" charset="-122"/>
                <a:ea typeface="楷体" panose="02010609060101010101" charset="-122"/>
                <a:cs typeface="楷体" panose="02010609060101010101" charset="-122"/>
                <a:sym typeface="楷体" panose="02010609060101010101" charset="-122"/>
              </a:rPr>
              <a:t>寻找</a:t>
            </a:r>
            <a:r>
              <a:rPr i="1">
                <a:latin typeface="+mj-lt"/>
                <a:ea typeface="+mj-ea"/>
                <a:cs typeface="+mj-cs"/>
                <a:sym typeface="Helvetica"/>
              </a:rPr>
              <a:t>T</a:t>
            </a:r>
            <a:r>
              <a:rPr>
                <a:latin typeface="楷体" panose="02010609060101010101" charset="-122"/>
                <a:ea typeface="楷体" panose="02010609060101010101" charset="-122"/>
                <a:cs typeface="楷体" panose="02010609060101010101" charset="-122"/>
                <a:sym typeface="楷体" panose="02010609060101010101" charset="-122"/>
              </a:rPr>
              <a:t>（连续灰度变化）</a:t>
            </a:r>
            <a:endParaRPr i="1">
              <a:latin typeface="+mj-lt"/>
              <a:ea typeface="+mj-ea"/>
              <a:cs typeface="+mj-cs"/>
              <a:sym typeface="Helvetica"/>
            </a:endParaRP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假设：</a:t>
            </a: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a:t>
            </a:r>
            <a:r>
              <a:t>1</a:t>
            </a:r>
            <a:r>
              <a:rPr>
                <a:latin typeface="仿宋_GB2312"/>
                <a:ea typeface="仿宋_GB2312"/>
                <a:cs typeface="仿宋_GB2312"/>
                <a:sym typeface="仿宋_GB2312"/>
              </a:rPr>
              <a:t>）令</a:t>
            </a:r>
            <a:r>
              <a:rPr i="1"/>
              <a:t>r</a:t>
            </a:r>
            <a:r>
              <a:rPr>
                <a:latin typeface="仿宋_GB2312"/>
                <a:ea typeface="仿宋_GB2312"/>
                <a:cs typeface="仿宋_GB2312"/>
                <a:sym typeface="仿宋_GB2312"/>
              </a:rPr>
              <a:t>和</a:t>
            </a:r>
            <a:r>
              <a:rPr i="1"/>
              <a:t>s</a:t>
            </a:r>
            <a:r>
              <a:rPr>
                <a:latin typeface="仿宋_GB2312"/>
                <a:ea typeface="仿宋_GB2312"/>
                <a:cs typeface="仿宋_GB2312"/>
                <a:sym typeface="仿宋_GB2312"/>
              </a:rPr>
              <a:t>分别代表变化前后图像的灰度级，并且 </a:t>
            </a:r>
            <a:r>
              <a:t>0≤</a:t>
            </a:r>
            <a:r>
              <a:rPr i="1"/>
              <a:t>r</a:t>
            </a:r>
            <a:r>
              <a:t>,</a:t>
            </a:r>
            <a:r>
              <a:rPr i="1"/>
              <a:t>s </a:t>
            </a:r>
            <a:r>
              <a:t>≤1 </a:t>
            </a:r>
            <a:r>
              <a:rPr>
                <a:latin typeface="仿宋_GB2312"/>
                <a:ea typeface="仿宋_GB2312"/>
                <a:cs typeface="仿宋_GB2312"/>
                <a:sym typeface="仿宋_GB2312"/>
              </a:rPr>
              <a:t>。</a:t>
            </a: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a:t>
            </a:r>
            <a:r>
              <a:t>2</a:t>
            </a:r>
            <a:r>
              <a:rPr>
                <a:latin typeface="仿宋_GB2312"/>
                <a:ea typeface="仿宋_GB2312"/>
                <a:cs typeface="仿宋_GB2312"/>
                <a:sym typeface="仿宋_GB2312"/>
              </a:rPr>
              <a:t>）</a:t>
            </a:r>
            <a:r>
              <a:rPr i="1"/>
              <a:t>P</a:t>
            </a:r>
            <a:r>
              <a:t>(</a:t>
            </a:r>
            <a:r>
              <a:rPr i="1"/>
              <a:t>r</a:t>
            </a:r>
            <a:r>
              <a:t>)</a:t>
            </a:r>
            <a:r>
              <a:rPr>
                <a:latin typeface="仿宋_GB2312"/>
                <a:ea typeface="仿宋_GB2312"/>
                <a:cs typeface="仿宋_GB2312"/>
                <a:sym typeface="仿宋_GB2312"/>
              </a:rPr>
              <a:t>和</a:t>
            </a:r>
            <a:r>
              <a:rPr i="1"/>
              <a:t>P</a:t>
            </a:r>
            <a:r>
              <a:t>(</a:t>
            </a:r>
            <a:r>
              <a:rPr i="1"/>
              <a:t>s</a:t>
            </a:r>
            <a:r>
              <a:t>) </a:t>
            </a:r>
            <a:r>
              <a:rPr>
                <a:latin typeface="仿宋_GB2312"/>
                <a:ea typeface="仿宋_GB2312"/>
                <a:cs typeface="仿宋_GB2312"/>
                <a:sym typeface="仿宋_GB2312"/>
              </a:rPr>
              <a:t>分别为变化前后各级灰度的概率密度函数（</a:t>
            </a:r>
            <a:r>
              <a:rPr i="1"/>
              <a:t>r</a:t>
            </a:r>
            <a:r>
              <a:rPr>
                <a:latin typeface="仿宋_GB2312"/>
                <a:ea typeface="仿宋_GB2312"/>
                <a:cs typeface="仿宋_GB2312"/>
                <a:sym typeface="仿宋_GB2312"/>
              </a:rPr>
              <a:t>和</a:t>
            </a:r>
            <a:r>
              <a:rPr i="1"/>
              <a:t>s</a:t>
            </a:r>
            <a:r>
              <a:rPr>
                <a:latin typeface="仿宋_GB2312"/>
                <a:ea typeface="仿宋_GB2312"/>
                <a:cs typeface="仿宋_GB2312"/>
                <a:sym typeface="仿宋_GB2312"/>
              </a:rPr>
              <a:t>值已归一化，最大灰度值为</a:t>
            </a:r>
            <a:r>
              <a:t>1</a:t>
            </a:r>
            <a:r>
              <a:rPr>
                <a:latin typeface="仿宋_GB2312"/>
                <a:ea typeface="仿宋_GB2312"/>
                <a:cs typeface="仿宋_GB2312"/>
                <a:sym typeface="仿宋_GB2312"/>
              </a:rPr>
              <a:t>）。</a:t>
            </a: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规定：</a:t>
            </a: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a:t>
            </a:r>
            <a:r>
              <a:t>1</a:t>
            </a:r>
            <a:r>
              <a:rPr>
                <a:latin typeface="仿宋_GB2312"/>
                <a:ea typeface="仿宋_GB2312"/>
                <a:cs typeface="仿宋_GB2312"/>
                <a:sym typeface="仿宋_GB2312"/>
              </a:rPr>
              <a:t>）在</a:t>
            </a:r>
            <a:r>
              <a:t>0≤</a:t>
            </a:r>
            <a:r>
              <a:rPr i="1"/>
              <a:t>r </a:t>
            </a:r>
            <a:r>
              <a:t>≤1</a:t>
            </a:r>
            <a:r>
              <a:rPr>
                <a:latin typeface="仿宋_GB2312"/>
                <a:ea typeface="仿宋_GB2312"/>
                <a:cs typeface="仿宋_GB2312"/>
                <a:sym typeface="仿宋_GB2312"/>
              </a:rPr>
              <a:t>中，</a:t>
            </a:r>
            <a:r>
              <a:rPr i="1"/>
              <a:t>T</a:t>
            </a:r>
            <a:r>
              <a:t>(</a:t>
            </a:r>
            <a:r>
              <a:rPr i="1"/>
              <a:t>r</a:t>
            </a:r>
            <a:r>
              <a:t>)</a:t>
            </a:r>
            <a:r>
              <a:rPr>
                <a:latin typeface="仿宋_GB2312"/>
                <a:ea typeface="仿宋_GB2312"/>
                <a:cs typeface="仿宋_GB2312"/>
                <a:sym typeface="仿宋_GB2312"/>
              </a:rPr>
              <a:t>是单调递增函数，并且</a:t>
            </a:r>
            <a:r>
              <a:t>0≤</a:t>
            </a:r>
            <a:r>
              <a:rPr i="1"/>
              <a:t>T</a:t>
            </a:r>
            <a:r>
              <a:t>(</a:t>
            </a:r>
            <a:r>
              <a:rPr i="1"/>
              <a:t>r</a:t>
            </a:r>
            <a:r>
              <a:t>)≤1</a:t>
            </a:r>
            <a:r>
              <a:rPr>
                <a:latin typeface="仿宋_GB2312"/>
                <a:ea typeface="仿宋_GB2312"/>
                <a:cs typeface="仿宋_GB2312"/>
                <a:sym typeface="仿宋_GB2312"/>
              </a:rPr>
              <a:t>。</a:t>
            </a:r>
          </a:p>
          <a:p>
            <a:pPr defTabSz="914400">
              <a:defRPr sz="1200">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a:t>
            </a:r>
            <a:r>
              <a:t>2</a:t>
            </a:r>
            <a:r>
              <a:rPr>
                <a:latin typeface="仿宋_GB2312"/>
                <a:ea typeface="仿宋_GB2312"/>
                <a:cs typeface="仿宋_GB2312"/>
                <a:sym typeface="仿宋_GB2312"/>
              </a:rPr>
              <a:t>）反变换</a:t>
            </a:r>
            <a:r>
              <a:rPr i="1"/>
              <a:t>r </a:t>
            </a:r>
            <a:r>
              <a:t>= </a:t>
            </a:r>
            <a:r>
              <a:rPr i="1"/>
              <a:t>T</a:t>
            </a:r>
            <a:r>
              <a:rPr baseline="30000"/>
              <a:t>-1</a:t>
            </a:r>
            <a:r>
              <a:t>(</a:t>
            </a:r>
            <a:r>
              <a:rPr i="1"/>
              <a:t>s</a:t>
            </a:r>
            <a:r>
              <a:t>)</a:t>
            </a:r>
            <a:r>
              <a:rPr>
                <a:latin typeface="仿宋_GB2312"/>
                <a:ea typeface="仿宋_GB2312"/>
                <a:cs typeface="仿宋_GB2312"/>
                <a:sym typeface="仿宋_GB2312"/>
              </a:rPr>
              <a:t>也为单调递增函数。</a:t>
            </a:r>
          </a:p>
        </p:txBody>
      </p:sp>
    </p:spTree>
    <p:extLst>
      <p:ext uri="{BB962C8B-B14F-4D97-AF65-F5344CB8AC3E}">
        <p14:creationId xmlns:p14="http://schemas.microsoft.com/office/powerpoint/2010/main" val="185653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Shape 1082"/>
          <p:cNvSpPr>
            <a:spLocks noGrp="1" noRot="1" noChangeAspect="1"/>
          </p:cNvSpPr>
          <p:nvPr>
            <p:ph type="sldImg"/>
          </p:nvPr>
        </p:nvSpPr>
        <p:spPr>
          <a:prstGeom prst="rect">
            <a:avLst/>
          </a:prstGeom>
        </p:spPr>
        <p:txBody>
          <a:bodyPr/>
          <a:lstStyle/>
          <a:p>
            <a:endParaRPr/>
          </a:p>
        </p:txBody>
      </p:sp>
      <p:sp>
        <p:nvSpPr>
          <p:cNvPr id="1083" name="Shape 1083"/>
          <p:cNvSpPr>
            <a:spLocks noGrp="1"/>
          </p:cNvSpPr>
          <p:nvPr>
            <p:ph type="body" sz="quarter" idx="1"/>
          </p:nvPr>
        </p:nvSpPr>
        <p:spPr>
          <a:prstGeom prst="rect">
            <a:avLst/>
          </a:prstGeom>
        </p:spPr>
        <p:txBody>
          <a:bodyPr/>
          <a:lstStyle>
            <a:lvl1pPr defTabSz="914400">
              <a:defRPr sz="1200">
                <a:latin typeface="仿宋_GB2312"/>
                <a:ea typeface="仿宋_GB2312"/>
                <a:cs typeface="仿宋_GB2312"/>
                <a:sym typeface="仿宋_GB2312"/>
              </a:defRPr>
            </a:lvl1pPr>
          </a:lstStyle>
          <a:p>
            <a:pPr>
              <a:defRPr>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考虑到灰度变换不影响像素的位置分布，也不会增减像素数目。所以有：</a:t>
            </a:r>
          </a:p>
        </p:txBody>
      </p:sp>
    </p:spTree>
    <p:extLst>
      <p:ext uri="{BB962C8B-B14F-4D97-AF65-F5344CB8AC3E}">
        <p14:creationId xmlns:p14="http://schemas.microsoft.com/office/powerpoint/2010/main" val="527027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Shape 1091"/>
          <p:cNvSpPr>
            <a:spLocks noGrp="1" noRot="1" noChangeAspect="1"/>
          </p:cNvSpPr>
          <p:nvPr>
            <p:ph type="sldImg"/>
          </p:nvPr>
        </p:nvSpPr>
        <p:spPr>
          <a:prstGeom prst="rect">
            <a:avLst/>
          </a:prstGeom>
        </p:spPr>
        <p:txBody>
          <a:bodyPr/>
          <a:lstStyle/>
          <a:p>
            <a:endParaRPr/>
          </a:p>
        </p:txBody>
      </p:sp>
      <p:sp>
        <p:nvSpPr>
          <p:cNvPr id="1092" name="Shape 1092"/>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转换函数</a:t>
            </a:r>
            <a:r>
              <a:rPr i="1"/>
              <a:t>T</a:t>
            </a:r>
            <a:r>
              <a:rPr>
                <a:latin typeface="仿宋_GB2312"/>
                <a:ea typeface="仿宋_GB2312"/>
                <a:cs typeface="仿宋_GB2312"/>
                <a:sym typeface="仿宋_GB2312"/>
              </a:rPr>
              <a:t>在变量</a:t>
            </a:r>
            <a:r>
              <a:rPr i="1"/>
              <a:t>r</a:t>
            </a:r>
            <a:r>
              <a:rPr>
                <a:latin typeface="仿宋_GB2312"/>
                <a:ea typeface="仿宋_GB2312"/>
                <a:cs typeface="仿宋_GB2312"/>
                <a:sym typeface="仿宋_GB2312"/>
              </a:rPr>
              <a:t>处的函数值</a:t>
            </a:r>
            <a:r>
              <a:rPr i="1"/>
              <a:t>s</a:t>
            </a:r>
            <a:r>
              <a:rPr>
                <a:latin typeface="仿宋_GB2312"/>
                <a:ea typeface="仿宋_GB2312"/>
                <a:cs typeface="仿宋_GB2312"/>
                <a:sym typeface="仿宋_GB2312"/>
              </a:rPr>
              <a:t>，是原直方图中灰度等级为</a:t>
            </a:r>
            <a:r>
              <a:t>[0,</a:t>
            </a:r>
            <a:r>
              <a:rPr i="1"/>
              <a:t>r</a:t>
            </a:r>
            <a:r>
              <a:t>]</a:t>
            </a:r>
            <a:r>
              <a:rPr>
                <a:latin typeface="仿宋_GB2312"/>
                <a:ea typeface="仿宋_GB2312"/>
                <a:cs typeface="仿宋_GB2312"/>
                <a:sym typeface="仿宋_GB2312"/>
              </a:rPr>
              <a:t>以内的直方图曲线所覆盖的面积。 </a:t>
            </a:r>
          </a:p>
        </p:txBody>
      </p:sp>
    </p:spTree>
    <p:extLst>
      <p:ext uri="{BB962C8B-B14F-4D97-AF65-F5344CB8AC3E}">
        <p14:creationId xmlns:p14="http://schemas.microsoft.com/office/powerpoint/2010/main" val="2774922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Shape 1147"/>
          <p:cNvSpPr>
            <a:spLocks noGrp="1" noRot="1" noChangeAspect="1"/>
          </p:cNvSpPr>
          <p:nvPr>
            <p:ph type="sldImg"/>
          </p:nvPr>
        </p:nvSpPr>
        <p:spPr>
          <a:prstGeom prst="rect">
            <a:avLst/>
          </a:prstGeom>
        </p:spPr>
        <p:txBody>
          <a:bodyPr/>
          <a:lstStyle/>
          <a:p>
            <a:endParaRPr/>
          </a:p>
        </p:txBody>
      </p:sp>
      <p:sp>
        <p:nvSpPr>
          <p:cNvPr id="1148" name="Shape 1148"/>
          <p:cNvSpPr>
            <a:spLocks noGrp="1"/>
          </p:cNvSpPr>
          <p:nvPr>
            <p:ph type="body" sz="quarter" idx="1"/>
          </p:nvPr>
        </p:nvSpPr>
        <p:spPr>
          <a:prstGeom prst="rect">
            <a:avLst/>
          </a:prstGeom>
        </p:spPr>
        <p:txBody>
          <a:bodyPr/>
          <a:lstStyle/>
          <a:p>
            <a:pPr algn="just"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直方图均衡化变换公式推导示意图。</a:t>
            </a:r>
          </a:p>
          <a:p>
            <a:pPr algn="just" defTabSz="914400">
              <a:defRPr sz="1200">
                <a:latin typeface="Times New Roman" panose="02020603050405020304"/>
                <a:ea typeface="Times New Roman" panose="02020603050405020304"/>
                <a:cs typeface="Times New Roman" panose="02020603050405020304"/>
                <a:sym typeface="Times New Roman" panose="02020603050405020304"/>
              </a:defRPr>
            </a:pPr>
            <a:r>
              <a:t>    (a) </a:t>
            </a:r>
            <a:r>
              <a:rPr>
                <a:latin typeface="仿宋_GB2312"/>
                <a:ea typeface="仿宋_GB2312"/>
                <a:cs typeface="仿宋_GB2312"/>
                <a:sym typeface="仿宋_GB2312"/>
              </a:rPr>
              <a:t>变换前的直方图</a:t>
            </a:r>
          </a:p>
          <a:p>
            <a:pPr algn="just" defTabSz="914400">
              <a:defRPr sz="1200">
                <a:latin typeface="Times New Roman" panose="02020603050405020304"/>
                <a:ea typeface="Times New Roman" panose="02020603050405020304"/>
                <a:cs typeface="Times New Roman" panose="02020603050405020304"/>
                <a:sym typeface="Times New Roman" panose="02020603050405020304"/>
              </a:defRPr>
            </a:pPr>
            <a:r>
              <a:t>    (b) </a:t>
            </a:r>
            <a:r>
              <a:rPr>
                <a:latin typeface="仿宋_GB2312"/>
                <a:ea typeface="仿宋_GB2312"/>
                <a:cs typeface="仿宋_GB2312"/>
                <a:sym typeface="仿宋_GB2312"/>
              </a:rPr>
              <a:t>变换函数</a:t>
            </a:r>
          </a:p>
          <a:p>
            <a:pPr algn="just" defTabSz="914400">
              <a:defRPr sz="1200">
                <a:latin typeface="Times New Roman" panose="02020603050405020304"/>
                <a:ea typeface="Times New Roman" panose="02020603050405020304"/>
                <a:cs typeface="Times New Roman" panose="02020603050405020304"/>
                <a:sym typeface="Times New Roman" panose="02020603050405020304"/>
              </a:defRPr>
            </a:pPr>
            <a:r>
              <a:t>    (c) </a:t>
            </a:r>
            <a:r>
              <a:rPr>
                <a:latin typeface="仿宋_GB2312"/>
                <a:ea typeface="仿宋_GB2312"/>
                <a:cs typeface="仿宋_GB2312"/>
                <a:sym typeface="仿宋_GB2312"/>
              </a:rPr>
              <a:t>变换后的直方图</a:t>
            </a:r>
          </a:p>
        </p:txBody>
      </p:sp>
    </p:spTree>
    <p:extLst>
      <p:ext uri="{BB962C8B-B14F-4D97-AF65-F5344CB8AC3E}">
        <p14:creationId xmlns:p14="http://schemas.microsoft.com/office/powerpoint/2010/main" val="432426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 name="Shape 1292"/>
          <p:cNvSpPr>
            <a:spLocks noGrp="1" noRot="1" noChangeAspect="1"/>
          </p:cNvSpPr>
          <p:nvPr>
            <p:ph type="sldImg"/>
          </p:nvPr>
        </p:nvSpPr>
        <p:spPr>
          <a:prstGeom prst="rect">
            <a:avLst/>
          </a:prstGeom>
        </p:spPr>
        <p:txBody>
          <a:bodyPr/>
          <a:lstStyle/>
          <a:p>
            <a:endParaRPr/>
          </a:p>
        </p:txBody>
      </p:sp>
      <p:sp>
        <p:nvSpPr>
          <p:cNvPr id="1293" name="Shape 1293"/>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对于原直方图中的任意一个灰度级</a:t>
            </a:r>
            <a:r>
              <a:rPr i="1"/>
              <a:t>r</a:t>
            </a:r>
            <a:r>
              <a:rPr i="1" baseline="-25000"/>
              <a:t>k</a:t>
            </a:r>
            <a:r>
              <a:rPr>
                <a:latin typeface="仿宋_GB2312"/>
                <a:ea typeface="仿宋_GB2312"/>
                <a:cs typeface="仿宋_GB2312"/>
                <a:sym typeface="仿宋_GB2312"/>
              </a:rPr>
              <a:t>，只需将灰度级为</a:t>
            </a:r>
            <a:r>
              <a:t>[0,</a:t>
            </a:r>
            <a:r>
              <a:rPr i="1"/>
              <a:t>r</a:t>
            </a:r>
            <a:r>
              <a:rPr i="1" baseline="-25000"/>
              <a:t>k</a:t>
            </a:r>
            <a:r>
              <a:t>]</a:t>
            </a:r>
            <a:r>
              <a:rPr>
                <a:latin typeface="仿宋_GB2312"/>
                <a:ea typeface="仿宋_GB2312"/>
                <a:cs typeface="仿宋_GB2312"/>
                <a:sym typeface="仿宋_GB2312"/>
              </a:rPr>
              <a:t>以内的所有像素个数的和除以图像的像素总数，就可以得到转换之后的对应灰度级</a:t>
            </a:r>
            <a:r>
              <a:rPr i="1"/>
              <a:t>s</a:t>
            </a:r>
            <a:r>
              <a:rPr i="1" baseline="-25000"/>
              <a:t>k</a:t>
            </a:r>
          </a:p>
        </p:txBody>
      </p:sp>
    </p:spTree>
    <p:extLst>
      <p:ext uri="{BB962C8B-B14F-4D97-AF65-F5344CB8AC3E}">
        <p14:creationId xmlns:p14="http://schemas.microsoft.com/office/powerpoint/2010/main" val="160860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可视化增强：以对数操作为例</a:t>
            </a:r>
          </a:p>
          <a:p>
            <a:pPr defTabSz="914400">
              <a:defRPr sz="1200">
                <a:latin typeface="Calibri" panose="020F0502020204030204"/>
                <a:ea typeface="Calibri" panose="020F0502020204030204"/>
                <a:cs typeface="Calibri" panose="020F0502020204030204"/>
                <a:sym typeface="Calibri" panose="020F0502020204030204"/>
              </a:defRPr>
            </a:pPr>
            <a:endParaRPr>
              <a:latin typeface="+mj-lt"/>
              <a:ea typeface="+mj-ea"/>
              <a:cs typeface="+mj-cs"/>
              <a:sym typeface="Helvetica"/>
            </a:endParaRPr>
          </a:p>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为了增强图像的可视信息，对图像中的像素进行基于对数的操作</a:t>
            </a:r>
          </a:p>
          <a:p>
            <a:pPr defTabSz="914400">
              <a:defRPr sz="1200">
                <a:latin typeface="Cambria Math" panose="02040503050406030204"/>
                <a:ea typeface="Cambria Math" panose="02040503050406030204"/>
                <a:cs typeface="Cambria Math" panose="02040503050406030204"/>
                <a:sym typeface="Cambria Math" panose="02040503050406030204"/>
              </a:defRPr>
            </a:pPr>
            <a:r>
              <a:t>�</a:t>
            </a:r>
            <a:r>
              <a:rPr>
                <a:latin typeface="+mj-lt"/>
                <a:ea typeface="+mj-ea"/>
                <a:cs typeface="+mj-cs"/>
                <a:sym typeface="Helvetica"/>
              </a:rPr>
              <a:t>�</a:t>
            </a:r>
            <a:r>
              <a:t>_�</a:t>
            </a:r>
            <a:r>
              <a:rPr>
                <a:latin typeface="+mj-lt"/>
                <a:ea typeface="+mj-ea"/>
                <a:cs typeface="+mj-cs"/>
                <a:sym typeface="Helvetica"/>
              </a:rPr>
              <a:t>�</a:t>
            </a:r>
            <a:r>
              <a:t>=log⁡</a:t>
            </a:r>
            <a:r>
              <a:rPr>
                <a:latin typeface="+mj-lt"/>
                <a:ea typeface="+mj-ea"/>
                <a:cs typeface="+mj-cs"/>
                <a:sym typeface="Helvetica"/>
              </a:rPr>
              <a:t>〖</a:t>
            </a:r>
            <a:r>
              <a:t>(�</a:t>
            </a:r>
            <a:r>
              <a:rPr>
                <a:latin typeface="+mj-lt"/>
                <a:ea typeface="+mj-ea"/>
                <a:cs typeface="+mj-cs"/>
                <a:sym typeface="Helvetica"/>
              </a:rPr>
              <a:t>�</a:t>
            </a:r>
            <a:r>
              <a:t>_�</a:t>
            </a:r>
            <a:r>
              <a:rPr>
                <a:latin typeface="+mj-lt"/>
                <a:ea typeface="+mj-ea"/>
                <a:cs typeface="+mj-cs"/>
                <a:sym typeface="Helvetica"/>
              </a:rPr>
              <a:t>�</a:t>
            </a:r>
            <a:r>
              <a:t>+1)</a:t>
            </a:r>
            <a:r>
              <a:rPr>
                <a:latin typeface="+mj-lt"/>
                <a:ea typeface="+mj-ea"/>
                <a:cs typeface="+mj-cs"/>
                <a:sym typeface="Helvetica"/>
              </a:rPr>
              <a:t>〗</a:t>
            </a:r>
            <a:r>
              <a:t>/log⁡</a:t>
            </a:r>
            <a:r>
              <a:rPr>
                <a:latin typeface="+mj-lt"/>
                <a:ea typeface="+mj-ea"/>
                <a:cs typeface="+mj-cs"/>
                <a:sym typeface="Helvetica"/>
              </a:rPr>
              <a:t>〖</a:t>
            </a:r>
            <a:r>
              <a:t>(�</a:t>
            </a:r>
            <a:r>
              <a:rPr>
                <a:latin typeface="+mj-lt"/>
                <a:ea typeface="+mj-ea"/>
                <a:cs typeface="+mj-cs"/>
                <a:sym typeface="Helvetica"/>
              </a:rPr>
              <a:t>�</a:t>
            </a:r>
            <a:r>
              <a:t>_�</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a:t>
            </a:r>
            <a:r>
              <a:t>+1)</a:t>
            </a:r>
            <a:r>
              <a:rPr>
                <a:latin typeface="+mj-lt"/>
                <a:ea typeface="+mj-ea"/>
                <a:cs typeface="+mj-cs"/>
                <a:sym typeface="Helvetica"/>
              </a:rPr>
              <a:t>〗 </a:t>
            </a:r>
          </a:p>
          <a:p>
            <a:pPr defTabSz="914400">
              <a:defRPr sz="1200">
                <a:latin typeface="Cambria Math" panose="02040503050406030204"/>
                <a:ea typeface="Cambria Math" panose="02040503050406030204"/>
                <a:cs typeface="Cambria Math" panose="02040503050406030204"/>
                <a:sym typeface="Cambria Math" panose="02040503050406030204"/>
              </a:defRPr>
            </a:pPr>
            <a:r>
              <a:t>�</a:t>
            </a:r>
            <a:r>
              <a:rPr>
                <a:latin typeface="+mj-lt"/>
                <a:ea typeface="+mj-ea"/>
                <a:cs typeface="+mj-cs"/>
                <a:sym typeface="Helvetica"/>
              </a:rPr>
              <a:t>�</a:t>
            </a:r>
            <a:r>
              <a:t>_�</a:t>
            </a:r>
            <a:r>
              <a:rPr>
                <a:latin typeface="+mj-lt"/>
                <a:ea typeface="+mj-ea"/>
                <a:cs typeface="+mj-cs"/>
                <a:sym typeface="Helvetica"/>
              </a:rPr>
              <a:t>�是显示亮度，</a:t>
            </a:r>
            <a:r>
              <a:t>�</a:t>
            </a:r>
            <a:r>
              <a:rPr>
                <a:latin typeface="+mj-lt"/>
                <a:ea typeface="+mj-ea"/>
                <a:cs typeface="+mj-cs"/>
                <a:sym typeface="Helvetica"/>
              </a:rPr>
              <a:t>�</a:t>
            </a:r>
            <a:r>
              <a:t>_�</a:t>
            </a:r>
            <a:r>
              <a:rPr>
                <a:latin typeface="+mj-lt"/>
                <a:ea typeface="+mj-ea"/>
                <a:cs typeface="+mj-cs"/>
                <a:sym typeface="Helvetica"/>
              </a:rPr>
              <a:t>�是真实世界亮度，</a:t>
            </a:r>
            <a:r>
              <a:t>�</a:t>
            </a:r>
            <a:r>
              <a:rPr>
                <a:latin typeface="+mj-lt"/>
                <a:ea typeface="+mj-ea"/>
                <a:cs typeface="+mj-cs"/>
                <a:sym typeface="Helvetica"/>
              </a:rPr>
              <a:t>�</a:t>
            </a:r>
            <a:r>
              <a:t>_�</a:t>
            </a:r>
            <a:r>
              <a:rPr>
                <a:latin typeface="+mj-lt"/>
                <a:ea typeface="+mj-ea"/>
                <a:cs typeface="+mj-cs"/>
                <a:sym typeface="Helvetica"/>
              </a:rPr>
              <a:t>�</a:t>
            </a:r>
            <a:r>
              <a:t>�</a:t>
            </a:r>
            <a:r>
              <a:rPr>
                <a:latin typeface="+mj-lt"/>
                <a:ea typeface="+mj-ea"/>
                <a:cs typeface="+mj-cs"/>
                <a:sym typeface="Helvetica"/>
              </a:rPr>
              <a:t>�</a:t>
            </a:r>
            <a:r>
              <a:t>�</a:t>
            </a:r>
            <a:r>
              <a:rPr>
                <a:latin typeface="+mj-lt"/>
                <a:ea typeface="+mj-ea"/>
                <a:cs typeface="+mj-cs"/>
                <a:sym typeface="Helvetica"/>
              </a:rPr>
              <a:t>�是场景中的最亮值。</a:t>
            </a:r>
          </a:p>
          <a:p>
            <a:pPr defTabSz="914400">
              <a:defRPr sz="1200">
                <a:latin typeface="Calibri" panose="020F0502020204030204"/>
                <a:ea typeface="Calibri" panose="020F0502020204030204"/>
                <a:cs typeface="Calibri" panose="020F0502020204030204"/>
                <a:sym typeface="Calibri" panose="020F0502020204030204"/>
              </a:defRPr>
            </a:pPr>
            <a:r>
              <a:rPr>
                <a:latin typeface="+mj-lt"/>
                <a:ea typeface="+mj-ea"/>
                <a:cs typeface="+mj-cs"/>
                <a:sym typeface="Helvetica"/>
              </a:rPr>
              <a:t>这个映射能够确保不管场景的动态范围是怎么样的，其最大值都能映射到</a:t>
            </a:r>
            <a:r>
              <a:t>1</a:t>
            </a:r>
            <a:r>
              <a:rPr>
                <a:latin typeface="+mj-lt"/>
                <a:ea typeface="+mj-ea"/>
                <a:cs typeface="+mj-cs"/>
                <a:sym typeface="Helvetica"/>
              </a:rPr>
              <a:t>（白），其他的值能够比较平滑地变化。</a:t>
            </a:r>
          </a:p>
        </p:txBody>
      </p:sp>
    </p:spTree>
    <p:extLst>
      <p:ext uri="{BB962C8B-B14F-4D97-AF65-F5344CB8AC3E}">
        <p14:creationId xmlns:p14="http://schemas.microsoft.com/office/powerpoint/2010/main" val="1985372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 name="Shape 1300"/>
          <p:cNvSpPr>
            <a:spLocks noGrp="1" noRot="1" noChangeAspect="1"/>
          </p:cNvSpPr>
          <p:nvPr>
            <p:ph type="sldImg"/>
          </p:nvPr>
        </p:nvSpPr>
        <p:spPr>
          <a:prstGeom prst="rect">
            <a:avLst/>
          </a:prstGeom>
        </p:spPr>
        <p:txBody>
          <a:bodyPr/>
          <a:lstStyle/>
          <a:p>
            <a:endParaRPr/>
          </a:p>
        </p:txBody>
      </p:sp>
      <p:sp>
        <p:nvSpPr>
          <p:cNvPr id="1301" name="Shape 1301"/>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设图像有</a:t>
            </a:r>
            <a:r>
              <a:t>64*64=4096</a:t>
            </a:r>
            <a:r>
              <a:rPr>
                <a:latin typeface="仿宋_GB2312"/>
                <a:ea typeface="仿宋_GB2312"/>
                <a:cs typeface="仿宋_GB2312"/>
                <a:sym typeface="仿宋_GB2312"/>
              </a:rPr>
              <a:t>个像素，有</a:t>
            </a:r>
            <a:r>
              <a:t>8</a:t>
            </a:r>
            <a:r>
              <a:rPr>
                <a:latin typeface="仿宋_GB2312"/>
                <a:ea typeface="仿宋_GB2312"/>
                <a:cs typeface="仿宋_GB2312"/>
                <a:sym typeface="仿宋_GB2312"/>
              </a:rPr>
              <a:t>个灰度级，灰度分布：</a:t>
            </a:r>
            <a:r>
              <a:t> </a:t>
            </a:r>
          </a:p>
        </p:txBody>
      </p:sp>
    </p:spTree>
    <p:extLst>
      <p:ext uri="{BB962C8B-B14F-4D97-AF65-F5344CB8AC3E}">
        <p14:creationId xmlns:p14="http://schemas.microsoft.com/office/powerpoint/2010/main" val="2752327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hape 1311"/>
          <p:cNvSpPr>
            <a:spLocks noGrp="1" noRot="1" noChangeAspect="1"/>
          </p:cNvSpPr>
          <p:nvPr>
            <p:ph type="sldImg"/>
          </p:nvPr>
        </p:nvSpPr>
        <p:spPr>
          <a:prstGeom prst="rect">
            <a:avLst/>
          </a:prstGeom>
        </p:spPr>
        <p:txBody>
          <a:bodyPr/>
          <a:lstStyle/>
          <a:p>
            <a:endParaRPr/>
          </a:p>
        </p:txBody>
      </p:sp>
      <p:sp>
        <p:nvSpPr>
          <p:cNvPr id="1312" name="Shape 1312"/>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步骤</a:t>
            </a:r>
            <a:r>
              <a:t>1</a:t>
            </a:r>
            <a:r>
              <a:rPr>
                <a:latin typeface="仿宋_GB2312"/>
                <a:ea typeface="仿宋_GB2312"/>
                <a:cs typeface="仿宋_GB2312"/>
                <a:sym typeface="仿宋_GB2312"/>
              </a:rPr>
              <a:t>：计算</a:t>
            </a:r>
            <a:r>
              <a:rPr i="1"/>
              <a:t>s</a:t>
            </a:r>
            <a:r>
              <a:rPr i="1" baseline="-25000"/>
              <a:t>k</a:t>
            </a:r>
            <a:r>
              <a:rPr baseline="-25000"/>
              <a:t> </a:t>
            </a:r>
          </a:p>
        </p:txBody>
      </p:sp>
    </p:spTree>
    <p:extLst>
      <p:ext uri="{BB962C8B-B14F-4D97-AF65-F5344CB8AC3E}">
        <p14:creationId xmlns:p14="http://schemas.microsoft.com/office/powerpoint/2010/main" val="1905286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 name="Shape 1321"/>
          <p:cNvSpPr>
            <a:spLocks noGrp="1" noRot="1" noChangeAspect="1"/>
          </p:cNvSpPr>
          <p:nvPr>
            <p:ph type="sldImg"/>
          </p:nvPr>
        </p:nvSpPr>
        <p:spPr>
          <a:prstGeom prst="rect">
            <a:avLst/>
          </a:prstGeom>
        </p:spPr>
        <p:txBody>
          <a:bodyPr/>
          <a:lstStyle/>
          <a:p>
            <a:endParaRPr/>
          </a:p>
        </p:txBody>
      </p:sp>
      <p:sp>
        <p:nvSpPr>
          <p:cNvPr id="1322" name="Shape 1322"/>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步骤</a:t>
            </a:r>
            <a:r>
              <a:t>2</a:t>
            </a:r>
            <a:r>
              <a:rPr>
                <a:latin typeface="仿宋_GB2312"/>
                <a:ea typeface="仿宋_GB2312"/>
                <a:cs typeface="仿宋_GB2312"/>
                <a:sym typeface="仿宋_GB2312"/>
              </a:rPr>
              <a:t>：把计算的</a:t>
            </a:r>
            <a:r>
              <a:rPr i="1"/>
              <a:t>s</a:t>
            </a:r>
            <a:r>
              <a:rPr i="1" baseline="-25000"/>
              <a:t>k</a:t>
            </a:r>
            <a:r>
              <a:rPr>
                <a:latin typeface="仿宋_GB2312"/>
                <a:ea typeface="仿宋_GB2312"/>
                <a:cs typeface="仿宋_GB2312"/>
                <a:sym typeface="仿宋_GB2312"/>
              </a:rPr>
              <a:t>就近安排到</a:t>
            </a:r>
            <a:r>
              <a:t>8</a:t>
            </a:r>
            <a:r>
              <a:rPr>
                <a:latin typeface="仿宋_GB2312"/>
                <a:ea typeface="仿宋_GB2312"/>
                <a:cs typeface="仿宋_GB2312"/>
                <a:sym typeface="仿宋_GB2312"/>
              </a:rPr>
              <a:t>个灰度级中（得到</a:t>
            </a:r>
            <a:r>
              <a:rPr i="1"/>
              <a:t>s</a:t>
            </a:r>
            <a:r>
              <a:rPr i="1" baseline="-25000"/>
              <a:t>k</a:t>
            </a:r>
            <a:r>
              <a:rPr>
                <a:latin typeface="仿宋_GB2312"/>
                <a:ea typeface="仿宋_GB2312"/>
                <a:cs typeface="仿宋_GB2312"/>
                <a:sym typeface="仿宋_GB2312"/>
              </a:rPr>
              <a:t>舍入）</a:t>
            </a:r>
          </a:p>
        </p:txBody>
      </p:sp>
    </p:spTree>
    <p:extLst>
      <p:ext uri="{BB962C8B-B14F-4D97-AF65-F5344CB8AC3E}">
        <p14:creationId xmlns:p14="http://schemas.microsoft.com/office/powerpoint/2010/main" val="2035565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 name="Shape 1376"/>
          <p:cNvSpPr>
            <a:spLocks noGrp="1" noRot="1" noChangeAspect="1"/>
          </p:cNvSpPr>
          <p:nvPr>
            <p:ph type="sldImg"/>
          </p:nvPr>
        </p:nvSpPr>
        <p:spPr>
          <a:prstGeom prst="rect">
            <a:avLst/>
          </a:prstGeom>
        </p:spPr>
        <p:txBody>
          <a:bodyPr/>
          <a:lstStyle/>
          <a:p>
            <a:endParaRPr/>
          </a:p>
        </p:txBody>
      </p:sp>
      <p:sp>
        <p:nvSpPr>
          <p:cNvPr id="1377" name="Shape 1377"/>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按照均衡化的要求，在均衡化后的结果直方图中，各灰度级发生的概率应该是相同的，如右上图所示连续灰度级均衡化结果那样。但是，右下图中离散灰度级均衡化后，各灰度级出现的概率并不完全一样。</a:t>
            </a:r>
          </a:p>
          <a:p>
            <a:pPr algn="ctr" defTabSz="914400">
              <a:defRPr sz="1200">
                <a:solidFill>
                  <a:srgbClr val="FF3300"/>
                </a:solidFill>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为什么？</a:t>
            </a:r>
          </a:p>
        </p:txBody>
      </p:sp>
    </p:spTree>
    <p:extLst>
      <p:ext uri="{BB962C8B-B14F-4D97-AF65-F5344CB8AC3E}">
        <p14:creationId xmlns:p14="http://schemas.microsoft.com/office/powerpoint/2010/main" val="3570027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 name="Shape 1392"/>
          <p:cNvSpPr>
            <a:spLocks noGrp="1" noRot="1" noChangeAspect="1"/>
          </p:cNvSpPr>
          <p:nvPr>
            <p:ph type="sldImg"/>
          </p:nvPr>
        </p:nvSpPr>
        <p:spPr>
          <a:prstGeom prst="rect">
            <a:avLst/>
          </a:prstGeom>
        </p:spPr>
        <p:txBody>
          <a:bodyPr/>
          <a:lstStyle/>
          <a:p>
            <a:endParaRPr/>
          </a:p>
        </p:txBody>
      </p:sp>
      <p:sp>
        <p:nvSpPr>
          <p:cNvPr id="1393" name="Shape 1393"/>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步骤</a:t>
            </a:r>
            <a:r>
              <a:t>2</a:t>
            </a:r>
            <a:r>
              <a:rPr>
                <a:latin typeface="仿宋_GB2312"/>
                <a:ea typeface="仿宋_GB2312"/>
                <a:cs typeface="仿宋_GB2312"/>
                <a:sym typeface="仿宋_GB2312"/>
              </a:rPr>
              <a:t>中，所得的</a:t>
            </a:r>
            <a:r>
              <a:t>sk</a:t>
            </a:r>
            <a:r>
              <a:rPr>
                <a:latin typeface="仿宋_GB2312"/>
                <a:ea typeface="仿宋_GB2312"/>
                <a:cs typeface="仿宋_GB2312"/>
                <a:sym typeface="仿宋_GB2312"/>
              </a:rPr>
              <a:t>不可能正好等于</a:t>
            </a:r>
            <a:r>
              <a:t>8</a:t>
            </a:r>
            <a:r>
              <a:rPr>
                <a:latin typeface="仿宋_GB2312"/>
                <a:ea typeface="仿宋_GB2312"/>
                <a:cs typeface="仿宋_GB2312"/>
                <a:sym typeface="仿宋_GB2312"/>
              </a:rPr>
              <a:t>级灰度值中的某一级，因此需要就近归入某一个灰度级中。这样，相邻的多个</a:t>
            </a:r>
            <a:r>
              <a:t>sk</a:t>
            </a:r>
            <a:r>
              <a:rPr>
                <a:latin typeface="仿宋_GB2312"/>
                <a:ea typeface="仿宋_GB2312"/>
                <a:cs typeface="仿宋_GB2312"/>
                <a:sym typeface="仿宋_GB2312"/>
              </a:rPr>
              <a:t>就可能落入同一个灰度级，需要在步骤</a:t>
            </a:r>
            <a:r>
              <a:t>3</a:t>
            </a:r>
            <a:r>
              <a:rPr>
                <a:latin typeface="仿宋_GB2312"/>
                <a:ea typeface="仿宋_GB2312"/>
                <a:cs typeface="仿宋_GB2312"/>
                <a:sym typeface="仿宋_GB2312"/>
              </a:rPr>
              <a:t>时将处于同一个灰度级的像素个数累加。因此，离散灰度直方图均衡化操作以后，每个灰度级处的概率密度（或像素个数）并不完全一样。 </a:t>
            </a:r>
          </a:p>
        </p:txBody>
      </p:sp>
    </p:spTree>
    <p:extLst>
      <p:ext uri="{BB962C8B-B14F-4D97-AF65-F5344CB8AC3E}">
        <p14:creationId xmlns:p14="http://schemas.microsoft.com/office/powerpoint/2010/main" val="3981753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 name="Shape 1415"/>
          <p:cNvSpPr>
            <a:spLocks noGrp="1" noRot="1" noChangeAspect="1"/>
          </p:cNvSpPr>
          <p:nvPr>
            <p:ph type="sldImg"/>
          </p:nvPr>
        </p:nvSpPr>
        <p:spPr>
          <a:prstGeom prst="rect">
            <a:avLst/>
          </a:prstGeom>
        </p:spPr>
        <p:txBody>
          <a:bodyPr/>
          <a:lstStyle/>
          <a:p>
            <a:endParaRPr/>
          </a:p>
        </p:txBody>
      </p:sp>
      <p:sp>
        <p:nvSpPr>
          <p:cNvPr id="1416" name="Shape 1416"/>
          <p:cNvSpPr>
            <a:spLocks noGrp="1"/>
          </p:cNvSpPr>
          <p:nvPr>
            <p:ph type="body" sz="quarter" idx="1"/>
          </p:nvPr>
        </p:nvSpPr>
        <p:spPr>
          <a:prstGeom prst="rect">
            <a:avLst/>
          </a:prstGeom>
        </p:spPr>
        <p:txBody>
          <a:bodyPr/>
          <a:lstStyle/>
          <a:p>
            <a:pPr defTabSz="914400">
              <a:defRPr sz="1200">
                <a:solidFill>
                  <a:srgbClr val="FF3300"/>
                </a:solidFill>
                <a:latin typeface="华文行楷" panose="02010800040101010101" charset="-122"/>
                <a:ea typeface="华文行楷" panose="02010800040101010101" charset="-122"/>
                <a:cs typeface="华文行楷" panose="02010800040101010101" charset="-122"/>
                <a:sym typeface="华文行楷" panose="02010800040101010101" charset="-122"/>
              </a:defRPr>
            </a:pPr>
            <a:r>
              <a:t> </a:t>
            </a:r>
            <a:r>
              <a:rPr>
                <a:solidFill>
                  <a:srgbClr val="000000"/>
                </a:solidFill>
                <a:latin typeface="仿宋_GB2312"/>
                <a:ea typeface="仿宋_GB2312"/>
                <a:cs typeface="仿宋_GB2312"/>
                <a:sym typeface="仿宋_GB2312"/>
              </a:rPr>
              <a:t>直方图均衡化实质上是减少图像的灰度级以换取对比度的加大。在均衡过程中，原来的直方图上出现概率较小的灰度级被归入很少几个甚至一个灰度级中，故得不到增强。若这些灰度级所构成的图象细节比较重要，则需采用局部区域直方图均衡化处理。 </a:t>
            </a:r>
          </a:p>
        </p:txBody>
      </p:sp>
    </p:spTree>
    <p:extLst>
      <p:ext uri="{BB962C8B-B14F-4D97-AF65-F5344CB8AC3E}">
        <p14:creationId xmlns:p14="http://schemas.microsoft.com/office/powerpoint/2010/main" val="2492998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 name="Shape 1421"/>
          <p:cNvSpPr>
            <a:spLocks noGrp="1" noRot="1" noChangeAspect="1"/>
          </p:cNvSpPr>
          <p:nvPr>
            <p:ph type="sldImg"/>
          </p:nvPr>
        </p:nvSpPr>
        <p:spPr>
          <a:prstGeom prst="rect">
            <a:avLst/>
          </a:prstGeom>
        </p:spPr>
        <p:txBody>
          <a:bodyPr/>
          <a:lstStyle/>
          <a:p>
            <a:endParaRPr/>
          </a:p>
        </p:txBody>
      </p:sp>
      <p:sp>
        <p:nvSpPr>
          <p:cNvPr id="1422" name="Shape 1422"/>
          <p:cNvSpPr>
            <a:spLocks noGrp="1"/>
          </p:cNvSpPr>
          <p:nvPr>
            <p:ph type="body" sz="quarter" idx="1"/>
          </p:nvPr>
        </p:nvSpPr>
        <p:spPr>
          <a:prstGeom prst="rect">
            <a:avLst/>
          </a:prstGeom>
        </p:spPr>
        <p:txBody>
          <a:bodyPr/>
          <a:lstStyle/>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所谓直方图匹配，就是修改一幅图像的直方图，使得它与另一幅图像的直方图匹配或具有一种预先规定的函数形状。</a:t>
            </a:r>
          </a:p>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直方图匹配的目标，是突出我们感兴趣的灰度范围，使图像质量改善。</a:t>
            </a:r>
          </a:p>
          <a:p>
            <a:pPr defTabSz="914400">
              <a:spcBef>
                <a:spcPts val="700"/>
              </a:spcBef>
              <a:buSzPct val="100000"/>
              <a:buChar char="➢"/>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利用直方图均衡化操作，可以实现直方图匹配过程。</a:t>
            </a:r>
          </a:p>
        </p:txBody>
      </p:sp>
    </p:spTree>
    <p:extLst>
      <p:ext uri="{BB962C8B-B14F-4D97-AF65-F5344CB8AC3E}">
        <p14:creationId xmlns:p14="http://schemas.microsoft.com/office/powerpoint/2010/main" val="3631939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 name="Shape 1570"/>
          <p:cNvSpPr>
            <a:spLocks noGrp="1" noRot="1" noChangeAspect="1"/>
          </p:cNvSpPr>
          <p:nvPr>
            <p:ph type="sldImg"/>
          </p:nvPr>
        </p:nvSpPr>
        <p:spPr>
          <a:prstGeom prst="rect">
            <a:avLst/>
          </a:prstGeom>
        </p:spPr>
        <p:txBody>
          <a:bodyPr/>
          <a:lstStyle/>
          <a:p>
            <a:endParaRPr/>
          </a:p>
        </p:txBody>
      </p:sp>
      <p:sp>
        <p:nvSpPr>
          <p:cNvPr id="1571" name="Shape 1571"/>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步骤3：由</a:t>
            </a:r>
            <a:r>
              <a:rPr i="1"/>
              <a:t>v </a:t>
            </a:r>
            <a:r>
              <a:t>= </a:t>
            </a:r>
            <a:r>
              <a:rPr i="1"/>
              <a:t>G</a:t>
            </a:r>
            <a:r>
              <a:t>(</a:t>
            </a:r>
            <a:r>
              <a:rPr i="1"/>
              <a:t>z</a:t>
            </a:r>
            <a:r>
              <a:t>)得到</a:t>
            </a:r>
            <a:r>
              <a:rPr i="1"/>
              <a:t>z </a:t>
            </a:r>
            <a:r>
              <a:t>=</a:t>
            </a:r>
            <a:r>
              <a:rPr i="1"/>
              <a:t>G</a:t>
            </a:r>
            <a:r>
              <a:rPr baseline="30000"/>
              <a:t>-1</a:t>
            </a:r>
            <a:r>
              <a:t>(</a:t>
            </a:r>
            <a:r>
              <a:rPr i="1"/>
              <a:t>v</a:t>
            </a:r>
            <a:r>
              <a:t>)。由于</a:t>
            </a:r>
            <a:r>
              <a:rPr i="1"/>
              <a:t>s</a:t>
            </a:r>
            <a:r>
              <a:t>和</a:t>
            </a:r>
            <a:r>
              <a:rPr i="1"/>
              <a:t>v</a:t>
            </a:r>
            <a:r>
              <a:t>有相同的分布，逐一取</a:t>
            </a:r>
            <a:r>
              <a:rPr i="1"/>
              <a:t>v </a:t>
            </a:r>
            <a:r>
              <a:t>= </a:t>
            </a:r>
            <a:r>
              <a:rPr i="1"/>
              <a:t>s</a:t>
            </a:r>
            <a:r>
              <a:t>，求出与</a:t>
            </a:r>
            <a:r>
              <a:rPr i="1"/>
              <a:t>r</a:t>
            </a:r>
            <a:r>
              <a:t>对应的</a:t>
            </a:r>
            <a:r>
              <a:rPr i="1"/>
              <a:t>z </a:t>
            </a:r>
            <a:r>
              <a:t>=</a:t>
            </a:r>
            <a:r>
              <a:rPr i="1"/>
              <a:t>G</a:t>
            </a:r>
            <a:r>
              <a:rPr baseline="30000"/>
              <a:t>-1</a:t>
            </a:r>
            <a:r>
              <a:t>(</a:t>
            </a:r>
            <a:r>
              <a:rPr i="1"/>
              <a:t>s</a:t>
            </a:r>
            <a:r>
              <a:t>)。</a:t>
            </a:r>
          </a:p>
        </p:txBody>
      </p:sp>
    </p:spTree>
    <p:extLst>
      <p:ext uri="{BB962C8B-B14F-4D97-AF65-F5344CB8AC3E}">
        <p14:creationId xmlns:p14="http://schemas.microsoft.com/office/powerpoint/2010/main" val="1527847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8" name="Shape 1578"/>
          <p:cNvSpPr>
            <a:spLocks noGrp="1" noRot="1" noChangeAspect="1"/>
          </p:cNvSpPr>
          <p:nvPr>
            <p:ph type="sldImg"/>
          </p:nvPr>
        </p:nvSpPr>
        <p:spPr>
          <a:prstGeom prst="rect">
            <a:avLst/>
          </a:prstGeom>
        </p:spPr>
        <p:txBody>
          <a:bodyPr/>
          <a:lstStyle/>
          <a:p>
            <a:endParaRPr/>
          </a:p>
        </p:txBody>
      </p:sp>
      <p:sp>
        <p:nvSpPr>
          <p:cNvPr id="1579" name="Shape 1579"/>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方法简述：</a:t>
            </a:r>
          </a:p>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在步骤</a:t>
            </a:r>
            <a:r>
              <a:t>1</a:t>
            </a:r>
            <a:r>
              <a:rPr>
                <a:latin typeface="仿宋_GB2312"/>
                <a:ea typeface="仿宋_GB2312"/>
                <a:cs typeface="仿宋_GB2312"/>
                <a:sym typeface="仿宋_GB2312"/>
              </a:rPr>
              <a:t>和</a:t>
            </a:r>
            <a:r>
              <a:t>2</a:t>
            </a:r>
            <a:r>
              <a:rPr>
                <a:latin typeface="仿宋_GB2312"/>
                <a:ea typeface="仿宋_GB2312"/>
                <a:cs typeface="仿宋_GB2312"/>
                <a:sym typeface="仿宋_GB2312"/>
              </a:rPr>
              <a:t>中，分别计算获得两张表（参见直方图均衡化中的算例），从中选取一对</a:t>
            </a:r>
            <a:r>
              <a:rPr i="1"/>
              <a:t>v</a:t>
            </a:r>
            <a:r>
              <a:rPr i="1" baseline="-25000"/>
              <a:t>k</a:t>
            </a:r>
            <a:r>
              <a:rPr>
                <a:latin typeface="仿宋_GB2312"/>
                <a:ea typeface="仿宋_GB2312"/>
                <a:cs typeface="仿宋_GB2312"/>
                <a:sym typeface="仿宋_GB2312"/>
              </a:rPr>
              <a:t>、</a:t>
            </a:r>
            <a:r>
              <a:rPr i="1"/>
              <a:t>s</a:t>
            </a:r>
            <a:r>
              <a:rPr i="1" baseline="-25000"/>
              <a:t>j</a:t>
            </a:r>
            <a:r>
              <a:rPr>
                <a:latin typeface="仿宋_GB2312"/>
                <a:ea typeface="仿宋_GB2312"/>
                <a:cs typeface="仿宋_GB2312"/>
                <a:sym typeface="仿宋_GB2312"/>
              </a:rPr>
              <a:t>，使</a:t>
            </a:r>
            <a:r>
              <a:rPr i="1"/>
              <a:t>v</a:t>
            </a:r>
            <a:r>
              <a:rPr i="1" baseline="-25000"/>
              <a:t>k</a:t>
            </a:r>
            <a:r>
              <a:t> = </a:t>
            </a:r>
            <a:r>
              <a:rPr i="1"/>
              <a:t>s</a:t>
            </a:r>
            <a:r>
              <a:rPr i="1" baseline="-25000"/>
              <a:t>j</a:t>
            </a:r>
            <a:r>
              <a:rPr>
                <a:latin typeface="仿宋_GB2312"/>
                <a:ea typeface="仿宋_GB2312"/>
                <a:cs typeface="仿宋_GB2312"/>
                <a:sym typeface="仿宋_GB2312"/>
              </a:rPr>
              <a:t>，并从两张表中查出对应的</a:t>
            </a:r>
            <a:r>
              <a:rPr i="1"/>
              <a:t>z</a:t>
            </a:r>
            <a:r>
              <a:rPr i="1" baseline="-25000"/>
              <a:t>k</a:t>
            </a:r>
            <a:r>
              <a:rPr>
                <a:latin typeface="仿宋_GB2312"/>
                <a:ea typeface="仿宋_GB2312"/>
                <a:cs typeface="仿宋_GB2312"/>
                <a:sym typeface="仿宋_GB2312"/>
              </a:rPr>
              <a:t>、</a:t>
            </a:r>
            <a:r>
              <a:rPr i="1"/>
              <a:t>r</a:t>
            </a:r>
            <a:r>
              <a:rPr i="1" baseline="-25000"/>
              <a:t>j</a:t>
            </a:r>
            <a:r>
              <a:rPr>
                <a:latin typeface="仿宋_GB2312"/>
                <a:ea typeface="仿宋_GB2312"/>
                <a:cs typeface="仿宋_GB2312"/>
                <a:sym typeface="仿宋_GB2312"/>
              </a:rPr>
              <a:t>。这样，原始图像中灰度级为</a:t>
            </a:r>
            <a:r>
              <a:rPr i="1"/>
              <a:t>r</a:t>
            </a:r>
            <a:r>
              <a:rPr i="1" baseline="-25000"/>
              <a:t>j</a:t>
            </a:r>
            <a:r>
              <a:rPr>
                <a:latin typeface="仿宋_GB2312"/>
                <a:ea typeface="仿宋_GB2312"/>
                <a:cs typeface="仿宋_GB2312"/>
                <a:sym typeface="仿宋_GB2312"/>
              </a:rPr>
              <a:t>的所有像素都映射成灰度级</a:t>
            </a:r>
            <a:r>
              <a:rPr i="1"/>
              <a:t>z</a:t>
            </a:r>
            <a:r>
              <a:rPr i="1" baseline="-25000"/>
              <a:t>k</a:t>
            </a:r>
            <a:r>
              <a:rPr>
                <a:latin typeface="仿宋_GB2312"/>
                <a:ea typeface="仿宋_GB2312"/>
                <a:cs typeface="仿宋_GB2312"/>
                <a:sym typeface="仿宋_GB2312"/>
              </a:rPr>
              <a:t>，最终得到所期望的图像。</a:t>
            </a:r>
          </a:p>
        </p:txBody>
      </p:sp>
    </p:spTree>
    <p:extLst>
      <p:ext uri="{BB962C8B-B14F-4D97-AF65-F5344CB8AC3E}">
        <p14:creationId xmlns:p14="http://schemas.microsoft.com/office/powerpoint/2010/main" val="1437969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 name="Shape 1584"/>
          <p:cNvSpPr>
            <a:spLocks noGrp="1" noRot="1" noChangeAspect="1"/>
          </p:cNvSpPr>
          <p:nvPr>
            <p:ph type="sldImg"/>
          </p:nvPr>
        </p:nvSpPr>
        <p:spPr>
          <a:prstGeom prst="rect">
            <a:avLst/>
          </a:prstGeom>
        </p:spPr>
        <p:txBody>
          <a:bodyPr/>
          <a:lstStyle/>
          <a:p>
            <a:endParaRPr/>
          </a:p>
        </p:txBody>
      </p:sp>
      <p:sp>
        <p:nvSpPr>
          <p:cNvPr id="1585" name="Shape 1585"/>
          <p:cNvSpPr>
            <a:spLocks noGrp="1"/>
          </p:cNvSpPr>
          <p:nvPr>
            <p:ph type="body" sz="quarter" idx="1"/>
          </p:nvPr>
        </p:nvSpPr>
        <p:spPr>
          <a:prstGeom prst="rect">
            <a:avLst/>
          </a:prstGeom>
        </p:spPr>
        <p:txBody>
          <a:bodyPr/>
          <a:lstStyle/>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直方图（灰度）变换用以确定变换前后两个直方图灰度级之间对应关系的变换函数。经过直方图变换以后，原图像中的任何一个灰度值都唯一对应一个新的灰度值，从而构成一幅新图像。</a:t>
            </a:r>
          </a:p>
          <a:p>
            <a:pPr defTabSz="914400">
              <a:defRPr sz="12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直方图均衡化、直方图匹配都属于直方图变换操作。</a:t>
            </a:r>
          </a:p>
        </p:txBody>
      </p:sp>
    </p:spTree>
    <p:extLst>
      <p:ext uri="{BB962C8B-B14F-4D97-AF65-F5344CB8AC3E}">
        <p14:creationId xmlns:p14="http://schemas.microsoft.com/office/powerpoint/2010/main" val="2461975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Shape 736"/>
          <p:cNvSpPr>
            <a:spLocks noGrp="1" noRot="1" noChangeAspect="1"/>
          </p:cNvSpPr>
          <p:nvPr>
            <p:ph type="sldImg"/>
          </p:nvPr>
        </p:nvSpPr>
        <p:spPr>
          <a:prstGeom prst="rect">
            <a:avLst/>
          </a:prstGeom>
        </p:spPr>
        <p:txBody>
          <a:bodyPr/>
          <a:lstStyle/>
          <a:p>
            <a:endParaRPr/>
          </a:p>
        </p:txBody>
      </p:sp>
      <p:sp>
        <p:nvSpPr>
          <p:cNvPr id="737" name="Shape 737"/>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t>1.</a:t>
            </a:r>
            <a:r>
              <a:rPr>
                <a:latin typeface="楷体" panose="02010609060101010101" charset="-122"/>
                <a:ea typeface="楷体" panose="02010609060101010101" charset="-122"/>
                <a:cs typeface="楷体" panose="02010609060101010101" charset="-122"/>
                <a:sym typeface="楷体" panose="02010609060101010101" charset="-122"/>
              </a:rPr>
              <a:t>图像可视性对数增强</a:t>
            </a:r>
          </a:p>
          <a:p>
            <a:pPr defTabSz="914400">
              <a:defRPr sz="1200">
                <a:latin typeface="Calibri" panose="020F0502020204030204"/>
                <a:ea typeface="Calibri" panose="020F0502020204030204"/>
                <a:cs typeface="Calibri" panose="020F0502020204030204"/>
                <a:sym typeface="Calibri" panose="020F0502020204030204"/>
              </a:defRPr>
            </a:pPr>
            <a:r>
              <a:t>2.</a:t>
            </a:r>
            <a:r>
              <a:rPr>
                <a:latin typeface="楷体" panose="02010609060101010101" charset="-122"/>
                <a:ea typeface="楷体" panose="02010609060101010101" charset="-122"/>
                <a:cs typeface="楷体" panose="02010609060101010101" charset="-122"/>
                <a:sym typeface="楷体" panose="02010609060101010101" charset="-122"/>
              </a:rPr>
              <a:t>直方图</a:t>
            </a:r>
          </a:p>
          <a:p>
            <a:pPr defTabSz="914400">
              <a:defRPr sz="1200">
                <a:latin typeface="Calibri" panose="020F0502020204030204"/>
                <a:ea typeface="Calibri" panose="020F0502020204030204"/>
                <a:cs typeface="Calibri" panose="020F0502020204030204"/>
                <a:sym typeface="Calibri" panose="020F0502020204030204"/>
              </a:defRPr>
            </a:pPr>
            <a:r>
              <a:t>3.</a:t>
            </a:r>
            <a:r>
              <a:rPr>
                <a:latin typeface="楷体" panose="02010609060101010101" charset="-122"/>
                <a:ea typeface="楷体" panose="02010609060101010101" charset="-122"/>
                <a:cs typeface="楷体" panose="02010609060101010101" charset="-122"/>
                <a:sym typeface="楷体" panose="02010609060101010101" charset="-122"/>
              </a:rPr>
              <a:t>直方图均衡化</a:t>
            </a:r>
          </a:p>
        </p:txBody>
      </p:sp>
    </p:spTree>
    <p:extLst>
      <p:ext uri="{BB962C8B-B14F-4D97-AF65-F5344CB8AC3E}">
        <p14:creationId xmlns:p14="http://schemas.microsoft.com/office/powerpoint/2010/main" val="167742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0" name="Shape 1590"/>
          <p:cNvSpPr>
            <a:spLocks noGrp="1" noRot="1" noChangeAspect="1"/>
          </p:cNvSpPr>
          <p:nvPr>
            <p:ph type="sldImg"/>
          </p:nvPr>
        </p:nvSpPr>
        <p:spPr>
          <a:prstGeom prst="rect">
            <a:avLst/>
          </a:prstGeom>
        </p:spPr>
        <p:txBody>
          <a:bodyPr/>
          <a:lstStyle/>
          <a:p>
            <a:endParaRPr/>
          </a:p>
        </p:txBody>
      </p:sp>
      <p:sp>
        <p:nvSpPr>
          <p:cNvPr id="1591" name="Shape 1591"/>
          <p:cNvSpPr>
            <a:spLocks noGrp="1"/>
          </p:cNvSpPr>
          <p:nvPr>
            <p:ph type="body" sz="quarter" idx="1"/>
          </p:nvPr>
        </p:nvSpPr>
        <p:spPr>
          <a:prstGeom prst="rect">
            <a:avLst/>
          </a:prstGeom>
        </p:spPr>
        <p:txBody>
          <a:bodyPr/>
          <a:lstStyle/>
          <a:p>
            <a:pPr defTabSz="914400">
              <a:defRPr>
                <a:latin typeface="仿宋_GB2312"/>
                <a:ea typeface="仿宋_GB2312"/>
                <a:cs typeface="仿宋_GB2312"/>
                <a:sym typeface="仿宋_GB2312"/>
              </a:defRPr>
            </a:pPr>
            <a:r>
              <a:t>图像增强</a:t>
            </a:r>
            <a:r>
              <a:rPr>
                <a:latin typeface="Calibri" panose="020F0502020204030204"/>
                <a:ea typeface="Calibri" panose="020F0502020204030204"/>
                <a:cs typeface="Calibri" panose="020F0502020204030204"/>
                <a:sym typeface="Calibri" panose="020F0502020204030204"/>
              </a:rPr>
              <a:t>——</a:t>
            </a:r>
          </a:p>
          <a:p>
            <a:pPr marL="457200" lvl="1" defTabSz="914400">
              <a:buSzPct val="100000"/>
              <a:buChar char="➢"/>
              <a:defRPr>
                <a:latin typeface="仿宋_GB2312"/>
                <a:ea typeface="仿宋_GB2312"/>
                <a:cs typeface="仿宋_GB2312"/>
                <a:sym typeface="仿宋_GB2312"/>
              </a:defRPr>
            </a:pPr>
            <a:r>
              <a:t>采用一系列技术去改善图像的视觉效果，或将图像转换成一种更适合于人或机器进行分析处理的形式。 </a:t>
            </a:r>
          </a:p>
          <a:p>
            <a:pPr marL="457200" lvl="1" defTabSz="914400">
              <a:buSzPct val="100000"/>
              <a:buChar char="➢"/>
              <a:defRPr>
                <a:latin typeface="仿宋_GB2312"/>
                <a:ea typeface="仿宋_GB2312"/>
                <a:cs typeface="仿宋_GB2312"/>
                <a:sym typeface="仿宋_GB2312"/>
              </a:defRPr>
            </a:pPr>
            <a:r>
              <a:t>图像增强并不以图像保真为准则，而是有选择地突出某些对人或机器分析有意义的信息，抑制无用信息，提高图像的使用价值。 </a:t>
            </a:r>
          </a:p>
          <a:p>
            <a:pPr marL="457200" lvl="1" defTabSz="914400">
              <a:buSzPct val="100000"/>
              <a:buChar char="➢"/>
              <a:defRPr>
                <a:latin typeface="仿宋_GB2312"/>
                <a:ea typeface="仿宋_GB2312"/>
                <a:cs typeface="仿宋_GB2312"/>
                <a:sym typeface="仿宋_GB2312"/>
              </a:defRPr>
            </a:pPr>
            <a:r>
              <a:t>根据任务目标突出图像中感兴趣的信息，消除干扰，改善图像的视觉效果或增强便于机器识别的信息。 </a:t>
            </a:r>
          </a:p>
        </p:txBody>
      </p:sp>
    </p:spTree>
    <p:extLst>
      <p:ext uri="{BB962C8B-B14F-4D97-AF65-F5344CB8AC3E}">
        <p14:creationId xmlns:p14="http://schemas.microsoft.com/office/powerpoint/2010/main" val="275019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 name="Shape 1257"/>
          <p:cNvSpPr>
            <a:spLocks noGrp="1" noRot="1" noChangeAspect="1"/>
          </p:cNvSpPr>
          <p:nvPr>
            <p:ph type="sldImg"/>
          </p:nvPr>
        </p:nvSpPr>
        <p:spPr>
          <a:prstGeom prst="rect">
            <a:avLst/>
          </a:prstGeom>
        </p:spPr>
        <p:txBody>
          <a:bodyPr/>
          <a:lstStyle/>
          <a:p>
            <a:endParaRPr/>
          </a:p>
        </p:txBody>
      </p:sp>
      <p:sp>
        <p:nvSpPr>
          <p:cNvPr id="1258" name="Shape 1258"/>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根据变换函数类型的不同，直方图灰度变换可以分为</a:t>
            </a:r>
            <a:r>
              <a:rPr sz="2000">
                <a:solidFill>
                  <a:srgbClr val="0432FF"/>
                </a:solidFill>
              </a:rPr>
              <a:t>线性变换</a:t>
            </a:r>
            <a:r>
              <a:t>和</a:t>
            </a:r>
            <a:r>
              <a:rPr sz="2000">
                <a:solidFill>
                  <a:srgbClr val="0432FF"/>
                </a:solidFill>
              </a:rPr>
              <a:t>非线性变换</a:t>
            </a:r>
            <a:r>
              <a:t>两大类。 </a:t>
            </a:r>
          </a:p>
        </p:txBody>
      </p:sp>
    </p:spTree>
    <p:extLst>
      <p:ext uri="{BB962C8B-B14F-4D97-AF65-F5344CB8AC3E}">
        <p14:creationId xmlns:p14="http://schemas.microsoft.com/office/powerpoint/2010/main" val="849529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 name="Shape 1299"/>
          <p:cNvSpPr>
            <a:spLocks noGrp="1" noRot="1" noChangeAspect="1"/>
          </p:cNvSpPr>
          <p:nvPr>
            <p:ph type="sldImg"/>
          </p:nvPr>
        </p:nvSpPr>
        <p:spPr>
          <a:prstGeom prst="rect">
            <a:avLst/>
          </a:prstGeom>
        </p:spPr>
        <p:txBody>
          <a:bodyPr/>
          <a:lstStyle/>
          <a:p>
            <a:endParaRPr/>
          </a:p>
        </p:txBody>
      </p:sp>
      <p:sp>
        <p:nvSpPr>
          <p:cNvPr id="1300" name="Shape 1300"/>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其中，</a:t>
            </a:r>
            <a:r>
              <a:rPr i="1"/>
              <a:t>r</a:t>
            </a:r>
            <a:r>
              <a:t>为输入点的灰度值，</a:t>
            </a:r>
            <a:r>
              <a:rPr i="1"/>
              <a:t>s</a:t>
            </a:r>
            <a:r>
              <a:t>为相应输出点的灰度值，</a:t>
            </a:r>
            <a:r>
              <a:rPr i="1"/>
              <a:t>k</a:t>
            </a:r>
            <a:r>
              <a:t>、</a:t>
            </a:r>
            <a:r>
              <a:rPr i="1"/>
              <a:t>b</a:t>
            </a:r>
            <a:r>
              <a:t>为常数。</a:t>
            </a:r>
          </a:p>
        </p:txBody>
      </p:sp>
    </p:spTree>
    <p:extLst>
      <p:ext uri="{BB962C8B-B14F-4D97-AF65-F5344CB8AC3E}">
        <p14:creationId xmlns:p14="http://schemas.microsoft.com/office/powerpoint/2010/main" val="1811971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Shape 1369"/>
          <p:cNvSpPr>
            <a:spLocks noGrp="1" noRot="1" noChangeAspect="1"/>
          </p:cNvSpPr>
          <p:nvPr>
            <p:ph type="sldImg"/>
          </p:nvPr>
        </p:nvSpPr>
        <p:spPr>
          <a:prstGeom prst="rect">
            <a:avLst/>
          </a:prstGeom>
        </p:spPr>
        <p:txBody>
          <a:bodyPr/>
          <a:lstStyle/>
          <a:p>
            <a:endParaRPr/>
          </a:p>
        </p:txBody>
      </p:sp>
      <p:sp>
        <p:nvSpPr>
          <p:cNvPr id="1370" name="Shape 1370"/>
          <p:cNvSpPr>
            <a:spLocks noGrp="1"/>
          </p:cNvSpPr>
          <p:nvPr>
            <p:ph type="body" sz="quarter" idx="1"/>
          </p:nvPr>
        </p:nvSpPr>
        <p:spPr>
          <a:prstGeom prst="rect">
            <a:avLst/>
          </a:prstGeom>
        </p:spPr>
        <p:txBody>
          <a:bodyPr/>
          <a:lstStyle/>
          <a:p>
            <a:pPr defTabSz="914400">
              <a:defRPr sz="1200">
                <a:latin typeface="+mj-lt"/>
                <a:ea typeface="+mj-ea"/>
                <a:cs typeface="+mj-cs"/>
                <a:sym typeface="Helvetica"/>
              </a:defRPr>
            </a:pPr>
            <a:r>
              <a:t>输入图像</a:t>
            </a:r>
            <a:r>
              <a:rPr i="1"/>
              <a:t>f</a:t>
            </a:r>
            <a:r>
              <a:t>(</a:t>
            </a:r>
            <a:r>
              <a:rPr i="1"/>
              <a:t>x</a:t>
            </a:r>
            <a:r>
              <a:t>,</a:t>
            </a:r>
            <a:r>
              <a:rPr i="1"/>
              <a:t>y</a:t>
            </a:r>
            <a:r>
              <a:t>)灰度范围为[</a:t>
            </a:r>
            <a:r>
              <a:rPr i="1"/>
              <a:t>a</a:t>
            </a:r>
            <a:r>
              <a:t>,</a:t>
            </a:r>
            <a:r>
              <a:rPr i="1"/>
              <a:t>b</a:t>
            </a:r>
            <a:r>
              <a:t>]</a:t>
            </a:r>
          </a:p>
          <a:p>
            <a:pPr defTabSz="914400">
              <a:defRPr sz="1200">
                <a:latin typeface="+mj-lt"/>
                <a:ea typeface="+mj-ea"/>
                <a:cs typeface="+mj-cs"/>
                <a:sym typeface="Helvetica"/>
              </a:defRPr>
            </a:pPr>
            <a:r>
              <a:t>输出图像</a:t>
            </a:r>
            <a:r>
              <a:rPr i="1"/>
              <a:t>g</a:t>
            </a:r>
            <a:r>
              <a:t>(</a:t>
            </a:r>
            <a:r>
              <a:rPr i="1"/>
              <a:t>x</a:t>
            </a:r>
            <a:r>
              <a:t>,</a:t>
            </a:r>
            <a:r>
              <a:rPr i="1"/>
              <a:t>y</a:t>
            </a:r>
            <a:r>
              <a:t>)灰度范围为[</a:t>
            </a:r>
            <a:r>
              <a:rPr i="1"/>
              <a:t>c</a:t>
            </a:r>
            <a:r>
              <a:t>,</a:t>
            </a:r>
            <a:r>
              <a:rPr i="1"/>
              <a:t>d</a:t>
            </a:r>
            <a:r>
              <a:t>] </a:t>
            </a:r>
          </a:p>
        </p:txBody>
      </p:sp>
    </p:spTree>
    <p:extLst>
      <p:ext uri="{BB962C8B-B14F-4D97-AF65-F5344CB8AC3E}">
        <p14:creationId xmlns:p14="http://schemas.microsoft.com/office/powerpoint/2010/main" val="1852380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1" name="Shape 1401"/>
          <p:cNvSpPr>
            <a:spLocks noGrp="1" noRot="1" noChangeAspect="1"/>
          </p:cNvSpPr>
          <p:nvPr>
            <p:ph type="sldImg"/>
          </p:nvPr>
        </p:nvSpPr>
        <p:spPr>
          <a:prstGeom prst="rect">
            <a:avLst/>
          </a:prstGeom>
        </p:spPr>
        <p:txBody>
          <a:bodyPr/>
          <a:lstStyle/>
          <a:p>
            <a:endParaRPr/>
          </a:p>
        </p:txBody>
      </p:sp>
      <p:sp>
        <p:nvSpPr>
          <p:cNvPr id="1402" name="Shape 1402"/>
          <p:cNvSpPr>
            <a:spLocks noGrp="1"/>
          </p:cNvSpPr>
          <p:nvPr>
            <p:ph type="body" sz="quarter" idx="1"/>
          </p:nvPr>
        </p:nvSpPr>
        <p:spPr>
          <a:prstGeom prst="rect">
            <a:avLst/>
          </a:prstGeom>
        </p:spPr>
        <p:txBody>
          <a:bodyPr/>
          <a:lstStyle/>
          <a:p>
            <a:pPr defTabSz="914400">
              <a:defRPr sz="1200">
                <a:solidFill>
                  <a:srgbClr val="0432FF"/>
                </a:solidFill>
                <a:latin typeface="Calibri" panose="020F0502020204030204"/>
                <a:ea typeface="Calibri" panose="020F0502020204030204"/>
                <a:cs typeface="Calibri" panose="020F0502020204030204"/>
                <a:sym typeface="Calibri" panose="020F0502020204030204"/>
              </a:defRPr>
            </a:pPr>
            <a:r>
              <a:t> </a:t>
            </a:r>
            <a:r>
              <a:rPr>
                <a:latin typeface="+mj-lt"/>
                <a:ea typeface="+mj-ea"/>
                <a:cs typeface="+mj-cs"/>
                <a:sym typeface="Helvetica"/>
              </a:rPr>
              <a:t>利用分段直方图变换，可以将感兴趣的灰度范围线性扩展，同时相对抑制不感兴趣的灰度区域。 </a:t>
            </a:r>
          </a:p>
        </p:txBody>
      </p:sp>
    </p:spTree>
    <p:extLst>
      <p:ext uri="{BB962C8B-B14F-4D97-AF65-F5344CB8AC3E}">
        <p14:creationId xmlns:p14="http://schemas.microsoft.com/office/powerpoint/2010/main" val="2707692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 name="Shape 1513"/>
          <p:cNvSpPr>
            <a:spLocks noGrp="1" noRot="1" noChangeAspect="1"/>
          </p:cNvSpPr>
          <p:nvPr>
            <p:ph type="sldImg"/>
          </p:nvPr>
        </p:nvSpPr>
        <p:spPr>
          <a:prstGeom prst="rect">
            <a:avLst/>
          </a:prstGeom>
        </p:spPr>
        <p:txBody>
          <a:bodyPr/>
          <a:lstStyle/>
          <a:p>
            <a:endParaRPr/>
          </a:p>
        </p:txBody>
      </p:sp>
      <p:sp>
        <p:nvSpPr>
          <p:cNvPr id="1514" name="Shape 1514"/>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t>1.</a:t>
            </a:r>
            <a:r>
              <a:rPr>
                <a:latin typeface="+mj-lt"/>
                <a:ea typeface="+mj-ea"/>
                <a:cs typeface="+mj-cs"/>
                <a:sym typeface="Helvetica"/>
              </a:rPr>
              <a:t>图像可视性对数增强</a:t>
            </a:r>
          </a:p>
          <a:p>
            <a:pPr defTabSz="914400">
              <a:defRPr sz="1200">
                <a:latin typeface="Calibri" panose="020F0502020204030204"/>
                <a:ea typeface="Calibri" panose="020F0502020204030204"/>
                <a:cs typeface="Calibri" panose="020F0502020204030204"/>
                <a:sym typeface="Calibri" panose="020F0502020204030204"/>
              </a:defRPr>
            </a:pPr>
            <a:r>
              <a:t>2.</a:t>
            </a:r>
            <a:r>
              <a:rPr>
                <a:latin typeface="+mj-lt"/>
                <a:ea typeface="+mj-ea"/>
                <a:cs typeface="+mj-cs"/>
                <a:sym typeface="Helvetica"/>
              </a:rPr>
              <a:t>直方图</a:t>
            </a:r>
          </a:p>
          <a:p>
            <a:pPr defTabSz="914400">
              <a:defRPr sz="1200">
                <a:latin typeface="Calibri" panose="020F0502020204030204"/>
                <a:ea typeface="Calibri" panose="020F0502020204030204"/>
                <a:cs typeface="Calibri" panose="020F0502020204030204"/>
                <a:sym typeface="Calibri" panose="020F0502020204030204"/>
              </a:defRPr>
            </a:pPr>
            <a:r>
              <a:t>3.</a:t>
            </a:r>
            <a:r>
              <a:rPr>
                <a:latin typeface="+mj-lt"/>
                <a:ea typeface="+mj-ea"/>
                <a:cs typeface="+mj-cs"/>
                <a:sym typeface="Helvetica"/>
              </a:rPr>
              <a:t>直方图均衡化</a:t>
            </a:r>
          </a:p>
        </p:txBody>
      </p:sp>
    </p:spTree>
    <p:extLst>
      <p:ext uri="{BB962C8B-B14F-4D97-AF65-F5344CB8AC3E}">
        <p14:creationId xmlns:p14="http://schemas.microsoft.com/office/powerpoint/2010/main" val="3051230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defTabSz="914400">
              <a:defRPr sz="1200">
                <a:solidFill>
                  <a:srgbClr val="4F81BD"/>
                </a:solidFill>
                <a:latin typeface="楷体" panose="02010609060101010101" charset="-122"/>
                <a:ea typeface="楷体" panose="02010609060101010101" charset="-122"/>
                <a:cs typeface="楷体" panose="02010609060101010101" charset="-122"/>
                <a:sym typeface="楷体" panose="02010609060101010101" charset="-122"/>
              </a:defRPr>
            </a:lvl1pPr>
          </a:lstStyle>
          <a:p>
            <a:r>
              <a:t>灰度图像及直方图</a:t>
            </a:r>
          </a:p>
        </p:txBody>
      </p:sp>
    </p:spTree>
    <p:extLst>
      <p:ext uri="{BB962C8B-B14F-4D97-AF65-F5344CB8AC3E}">
        <p14:creationId xmlns:p14="http://schemas.microsoft.com/office/powerpoint/2010/main" val="4011804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灰度直方图是一类</a:t>
            </a:r>
            <a:r>
              <a:rPr sz="1400">
                <a:solidFill>
                  <a:srgbClr val="CC0066"/>
                </a:solidFill>
              </a:rPr>
              <a:t>统计图形</a:t>
            </a:r>
            <a:r>
              <a:t>，它表示一幅图像中各个灰度等级的像素个数在像素总数中所占的比重。 </a:t>
            </a:r>
          </a:p>
        </p:txBody>
      </p:sp>
    </p:spTree>
    <p:extLst>
      <p:ext uri="{BB962C8B-B14F-4D97-AF65-F5344CB8AC3E}">
        <p14:creationId xmlns:p14="http://schemas.microsoft.com/office/powerpoint/2010/main" val="4266490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Shape 808"/>
          <p:cNvSpPr>
            <a:spLocks noGrp="1" noRot="1" noChangeAspect="1"/>
          </p:cNvSpPr>
          <p:nvPr>
            <p:ph type="sldImg"/>
          </p:nvPr>
        </p:nvSpPr>
        <p:spPr>
          <a:prstGeom prst="rect">
            <a:avLst/>
          </a:prstGeom>
        </p:spPr>
        <p:txBody>
          <a:bodyPr/>
          <a:lstStyle/>
          <a:p>
            <a:endParaRPr/>
          </a:p>
        </p:txBody>
      </p:sp>
      <p:sp>
        <p:nvSpPr>
          <p:cNvPr id="809" name="Shape 809"/>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各个灰度等级的像素个数在像素总数中所占的比重。 </a:t>
            </a:r>
          </a:p>
          <a:p>
            <a:pPr defTabSz="914400">
              <a:defRPr sz="1200">
                <a:solidFill>
                  <a:srgbClr val="CC0066"/>
                </a:solidFill>
                <a:latin typeface="仿宋_GB2312"/>
                <a:ea typeface="仿宋_GB2312"/>
                <a:cs typeface="仿宋_GB2312"/>
                <a:sym typeface="仿宋_GB2312"/>
              </a:defRPr>
            </a:pPr>
            <a:r>
              <a:t>灰度等级，例图中从0到7共8级</a:t>
            </a:r>
          </a:p>
        </p:txBody>
      </p:sp>
    </p:spTree>
    <p:extLst>
      <p:ext uri="{BB962C8B-B14F-4D97-AF65-F5344CB8AC3E}">
        <p14:creationId xmlns:p14="http://schemas.microsoft.com/office/powerpoint/2010/main" val="35966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Shape 827"/>
          <p:cNvSpPr>
            <a:spLocks noGrp="1" noRot="1" noChangeAspect="1"/>
          </p:cNvSpPr>
          <p:nvPr>
            <p:ph type="sldImg"/>
          </p:nvPr>
        </p:nvSpPr>
        <p:spPr>
          <a:prstGeom prst="rect">
            <a:avLst/>
          </a:prstGeom>
        </p:spPr>
        <p:txBody>
          <a:bodyPr/>
          <a:lstStyle/>
          <a:p>
            <a:endParaRPr/>
          </a:p>
        </p:txBody>
      </p:sp>
      <p:sp>
        <p:nvSpPr>
          <p:cNvPr id="828" name="Shape 828"/>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设灰度等级范围为[0,</a:t>
            </a:r>
            <a:r>
              <a:rPr i="1"/>
              <a:t>L</a:t>
            </a:r>
            <a:r>
              <a:t>-1] ，灰度直方图用下列离散函数来表示：</a:t>
            </a:r>
          </a:p>
          <a:p>
            <a:pPr defTabSz="914400">
              <a:defRPr sz="1200">
                <a:latin typeface="Cambria Math" panose="02040503050406030204"/>
                <a:ea typeface="Cambria Math" panose="02040503050406030204"/>
                <a:cs typeface="Cambria Math" panose="02040503050406030204"/>
                <a:sym typeface="Cambria Math" panose="02040503050406030204"/>
              </a:defRPr>
            </a:pPr>
            <a:r>
              <a:t>ℎ(�</a:t>
            </a:r>
            <a:r>
              <a:rPr>
                <a:latin typeface="仿宋_GB2312"/>
                <a:ea typeface="仿宋_GB2312"/>
                <a:cs typeface="仿宋_GB2312"/>
                <a:sym typeface="仿宋_GB2312"/>
              </a:rPr>
              <a:t>�</a:t>
            </a:r>
            <a:r>
              <a:t>_�</a:t>
            </a:r>
            <a:r>
              <a:rPr>
                <a:latin typeface="仿宋_GB2312"/>
                <a:ea typeface="仿宋_GB2312"/>
                <a:cs typeface="仿宋_GB2312"/>
                <a:sym typeface="仿宋_GB2312"/>
              </a:rPr>
              <a:t>�</a:t>
            </a:r>
            <a:r>
              <a:t> )=�</a:t>
            </a:r>
            <a:r>
              <a:rPr>
                <a:latin typeface="仿宋_GB2312"/>
                <a:ea typeface="仿宋_GB2312"/>
                <a:cs typeface="仿宋_GB2312"/>
                <a:sym typeface="仿宋_GB2312"/>
              </a:rPr>
              <a:t>�</a:t>
            </a:r>
            <a:r>
              <a:t>_�</a:t>
            </a:r>
            <a:r>
              <a:rPr>
                <a:latin typeface="仿宋_GB2312"/>
                <a:ea typeface="仿宋_GB2312"/>
                <a:cs typeface="仿宋_GB2312"/>
                <a:sym typeface="仿宋_GB2312"/>
              </a:rPr>
              <a:t>�</a:t>
            </a:r>
          </a:p>
          <a:p>
            <a:pPr defTabSz="914400">
              <a:defRPr sz="1200">
                <a:latin typeface="仿宋_GB2312"/>
                <a:ea typeface="仿宋_GB2312"/>
                <a:cs typeface="仿宋_GB2312"/>
                <a:sym typeface="仿宋_GB2312"/>
              </a:defRPr>
            </a:pPr>
            <a:r>
              <a:t>其中，</a:t>
            </a:r>
            <a:r>
              <a:rPr i="1"/>
              <a:t>r</a:t>
            </a:r>
            <a:r>
              <a:rPr i="1" baseline="-25000"/>
              <a:t>k</a:t>
            </a:r>
            <a:r>
              <a:t>为第</a:t>
            </a:r>
            <a:r>
              <a:rPr i="1"/>
              <a:t>k</a:t>
            </a:r>
            <a:r>
              <a:t>级灰度，</a:t>
            </a:r>
            <a:r>
              <a:rPr i="1"/>
              <a:t>n</a:t>
            </a:r>
            <a:r>
              <a:rPr i="1" baseline="-25000"/>
              <a:t>k</a:t>
            </a:r>
            <a:r>
              <a:t>是图像中具有灰度级</a:t>
            </a:r>
            <a:r>
              <a:rPr i="1"/>
              <a:t>r</a:t>
            </a:r>
            <a:r>
              <a:rPr i="1" baseline="-25000"/>
              <a:t>k</a:t>
            </a:r>
            <a:r>
              <a:t>的像素数目，0 ≤ </a:t>
            </a:r>
            <a:r>
              <a:rPr i="1"/>
              <a:t>k</a:t>
            </a:r>
            <a:r>
              <a:t> ≤ </a:t>
            </a:r>
            <a:r>
              <a:rPr i="1"/>
              <a:t>L</a:t>
            </a:r>
            <a:r>
              <a:t>-1，0 ≤ </a:t>
            </a:r>
            <a:r>
              <a:rPr i="1"/>
              <a:t>n</a:t>
            </a:r>
            <a:r>
              <a:rPr i="1" baseline="-25000"/>
              <a:t>k</a:t>
            </a:r>
            <a:r>
              <a:t> ≤ </a:t>
            </a:r>
            <a:r>
              <a:rPr i="1"/>
              <a:t>n</a:t>
            </a:r>
            <a:r>
              <a:t>-1，</a:t>
            </a:r>
            <a:r>
              <a:rPr i="1"/>
              <a:t>n</a:t>
            </a:r>
            <a:r>
              <a:t>为图像总的像素数目。  </a:t>
            </a:r>
          </a:p>
        </p:txBody>
      </p:sp>
    </p:spTree>
    <p:extLst>
      <p:ext uri="{BB962C8B-B14F-4D97-AF65-F5344CB8AC3E}">
        <p14:creationId xmlns:p14="http://schemas.microsoft.com/office/powerpoint/2010/main" val="798022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Shape 843"/>
          <p:cNvSpPr>
            <a:spLocks noGrp="1" noRot="1" noChangeAspect="1"/>
          </p:cNvSpPr>
          <p:nvPr>
            <p:ph type="sldImg"/>
          </p:nvPr>
        </p:nvSpPr>
        <p:spPr>
          <a:prstGeom prst="rect">
            <a:avLst/>
          </a:prstGeom>
        </p:spPr>
        <p:txBody>
          <a:bodyPr/>
          <a:lstStyle/>
          <a:p>
            <a:endParaRPr/>
          </a:p>
        </p:txBody>
      </p:sp>
      <p:sp>
        <p:nvSpPr>
          <p:cNvPr id="844" name="Shape 844"/>
          <p:cNvSpPr>
            <a:spLocks noGrp="1"/>
          </p:cNvSpPr>
          <p:nvPr>
            <p:ph type="body" sz="quarter" idx="1"/>
          </p:nvPr>
        </p:nvSpPr>
        <p:spPr>
          <a:prstGeom prst="rect">
            <a:avLst/>
          </a:prstGeom>
        </p:spPr>
        <p:txBody>
          <a:bodyPr/>
          <a:lstStyle/>
          <a:p>
            <a:pPr defTabSz="914400">
              <a:defRPr sz="1200">
                <a:latin typeface="Calibri" panose="020F0502020204030204"/>
                <a:ea typeface="Calibri" panose="020F0502020204030204"/>
                <a:cs typeface="Calibri" panose="020F0502020204030204"/>
                <a:sym typeface="Calibri" panose="020F0502020204030204"/>
              </a:defRPr>
            </a:pPr>
            <a:r>
              <a:rPr>
                <a:latin typeface="仿宋_GB2312"/>
                <a:ea typeface="仿宋_GB2312"/>
                <a:cs typeface="仿宋_GB2312"/>
                <a:sym typeface="仿宋_GB2312"/>
              </a:rPr>
              <a:t>通常用概率密度函数来归一化直方图：</a:t>
            </a:r>
          </a:p>
          <a:p>
            <a:pPr defTabSz="914400">
              <a:defRPr sz="1200" i="1">
                <a:latin typeface="仿宋_GB2312"/>
                <a:ea typeface="仿宋_GB2312"/>
                <a:cs typeface="仿宋_GB2312"/>
                <a:sym typeface="仿宋_GB2312"/>
              </a:defRPr>
            </a:pPr>
            <a:r>
              <a:t>P</a:t>
            </a:r>
            <a:r>
              <a:rPr i="0"/>
              <a:t>(</a:t>
            </a:r>
            <a:r>
              <a:t>r</a:t>
            </a:r>
            <a:r>
              <a:rPr baseline="-25000"/>
              <a:t>k</a:t>
            </a:r>
            <a:r>
              <a:rPr i="0"/>
              <a:t>)为灰度级</a:t>
            </a:r>
            <a:r>
              <a:t>r</a:t>
            </a:r>
            <a:r>
              <a:rPr baseline="-25000"/>
              <a:t>k</a:t>
            </a:r>
            <a:r>
              <a:rPr i="0"/>
              <a:t>所发生的概率（概率密度函数）。此时，满足下列条件： </a:t>
            </a:r>
          </a:p>
        </p:txBody>
      </p:sp>
    </p:spTree>
    <p:extLst>
      <p:ext uri="{BB962C8B-B14F-4D97-AF65-F5344CB8AC3E}">
        <p14:creationId xmlns:p14="http://schemas.microsoft.com/office/powerpoint/2010/main" val="102423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Shape 883"/>
          <p:cNvSpPr>
            <a:spLocks noGrp="1" noRot="1" noChangeAspect="1"/>
          </p:cNvSpPr>
          <p:nvPr>
            <p:ph type="sldImg"/>
          </p:nvPr>
        </p:nvSpPr>
        <p:spPr>
          <a:prstGeom prst="rect">
            <a:avLst/>
          </a:prstGeom>
        </p:spPr>
        <p:txBody>
          <a:bodyPr/>
          <a:lstStyle/>
          <a:p>
            <a:endParaRPr/>
          </a:p>
        </p:txBody>
      </p:sp>
      <p:sp>
        <p:nvSpPr>
          <p:cNvPr id="884" name="Shape 884"/>
          <p:cNvSpPr>
            <a:spLocks noGrp="1"/>
          </p:cNvSpPr>
          <p:nvPr>
            <p:ph type="body" sz="quarter" idx="1"/>
          </p:nvPr>
        </p:nvSpPr>
        <p:spPr>
          <a:prstGeom prst="rect">
            <a:avLst/>
          </a:prstGeom>
        </p:spPr>
        <p:txBody>
          <a:bodyPr/>
          <a:lstStyle/>
          <a:p>
            <a:pPr defTabSz="914400">
              <a:defRPr sz="1200">
                <a:latin typeface="仿宋_GB2312"/>
                <a:ea typeface="仿宋_GB2312"/>
                <a:cs typeface="仿宋_GB2312"/>
                <a:sym typeface="仿宋_GB2312"/>
              </a:defRPr>
            </a:pPr>
            <a:r>
              <a:t>彩色直方图是一类</a:t>
            </a:r>
            <a:r>
              <a:rPr sz="1400">
                <a:solidFill>
                  <a:srgbClr val="CC0066"/>
                </a:solidFill>
              </a:rPr>
              <a:t>统计图形</a:t>
            </a:r>
            <a:r>
              <a:t>，它表示一幅图像中r,g,b通道上各个灰度等级的像素个数在像素总数中所占的比重。 </a:t>
            </a:r>
          </a:p>
        </p:txBody>
      </p:sp>
    </p:spTree>
    <p:extLst>
      <p:ext uri="{BB962C8B-B14F-4D97-AF65-F5344CB8AC3E}">
        <p14:creationId xmlns:p14="http://schemas.microsoft.com/office/powerpoint/2010/main" val="491768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5" name="标题文本"/>
          <p:cNvSpPr txBox="1">
            <a:spLocks noGrp="1"/>
          </p:cNvSpPr>
          <p:nvPr>
            <p:ph type="title"/>
          </p:nvPr>
        </p:nvSpPr>
        <p:spPr>
          <a:prstGeom prst="rect">
            <a:avLst/>
          </a:prstGeom>
        </p:spPr>
        <p:txBody>
          <a:bodyPr/>
          <a:lstStyle/>
          <a:p>
            <a:r>
              <a:t>标题文本</a:t>
            </a:r>
          </a:p>
        </p:txBody>
      </p:sp>
      <p:sp>
        <p:nvSpPr>
          <p:cNvPr id="36"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节标题">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53" name="矩形"/>
          <p:cNvSpPr/>
          <p:nvPr/>
        </p:nvSpPr>
        <p:spPr>
          <a:xfrm>
            <a:off x="0" y="0"/>
            <a:ext cx="9144000" cy="2602522"/>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54" name="矩形"/>
          <p:cNvSpPr/>
          <p:nvPr/>
        </p:nvSpPr>
        <p:spPr>
          <a:xfrm>
            <a:off x="0" y="2602520"/>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55" name="标题文本"/>
          <p:cNvSpPr txBox="1">
            <a:spLocks noGrp="1"/>
          </p:cNvSpPr>
          <p:nvPr>
            <p:ph type="title"/>
          </p:nvPr>
        </p:nvSpPr>
        <p:spPr>
          <a:xfrm>
            <a:off x="749808" y="118871"/>
            <a:ext cx="8013193" cy="1636778"/>
          </a:xfrm>
          <a:prstGeom prst="rect">
            <a:avLst/>
          </a:prstGeom>
        </p:spPr>
        <p:txBody>
          <a:bodyPr lIns="0" tIns="0" rIns="0" bIns="0" anchor="b"/>
          <a:lstStyle>
            <a:lvl1pPr>
              <a:defRPr sz="4700"/>
            </a:lvl1pPr>
          </a:lstStyle>
          <a:p>
            <a:r>
              <a:t>标题文本</a:t>
            </a:r>
          </a:p>
        </p:txBody>
      </p:sp>
      <p:sp>
        <p:nvSpPr>
          <p:cNvPr id="56" name="正文级别 1…"/>
          <p:cNvSpPr txBox="1">
            <a:spLocks noGrp="1"/>
          </p:cNvSpPr>
          <p:nvPr>
            <p:ph type="body" sz="quarter" idx="1"/>
          </p:nvPr>
        </p:nvSpPr>
        <p:spPr>
          <a:xfrm>
            <a:off x="740663" y="1828800"/>
            <a:ext cx="8022337" cy="685800"/>
          </a:xfrm>
          <a:prstGeom prst="rect">
            <a:avLst/>
          </a:prstGeom>
        </p:spPr>
        <p:txBody>
          <a:bodyPr lIns="0" tIns="0" rIns="0" bIns="0"/>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5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73"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74" name="正文级别 1…"/>
          <p:cNvSpPr txBox="1">
            <a:spLocks noGrp="1"/>
          </p:cNvSpPr>
          <p:nvPr>
            <p:ph type="body" sz="quarter" idx="1"/>
          </p:nvPr>
        </p:nvSpPr>
        <p:spPr>
          <a:xfrm>
            <a:off x="457200" y="1698986"/>
            <a:ext cx="4040188" cy="715356"/>
          </a:xfrm>
          <a:prstGeom prst="rect">
            <a:avLst/>
          </a:prstGeom>
        </p:spPr>
        <p:txBody>
          <a:bodyPr anchor="ctr"/>
          <a:lstStyle>
            <a:lvl1pPr marL="0" indent="0">
              <a:buClrTx/>
              <a:buSzTx/>
              <a:buNone/>
              <a:defRPr sz="2300" b="1" cap="all">
                <a:latin typeface="+mj-lt"/>
                <a:ea typeface="+mj-ea"/>
                <a:cs typeface="+mj-cs"/>
                <a:sym typeface="Helvetica"/>
              </a:defRPr>
            </a:lvl1pPr>
            <a:lvl2pPr marL="0" indent="457200">
              <a:buClrTx/>
              <a:buSzTx/>
              <a:buNone/>
              <a:defRPr sz="2300" b="1" cap="all">
                <a:latin typeface="+mj-lt"/>
                <a:ea typeface="+mj-ea"/>
                <a:cs typeface="+mj-cs"/>
                <a:sym typeface="Helvetica"/>
              </a:defRPr>
            </a:lvl2pPr>
            <a:lvl3pPr marL="0" indent="914400">
              <a:buClrTx/>
              <a:buSzTx/>
              <a:buNone/>
              <a:defRPr sz="2300" b="1" cap="all">
                <a:latin typeface="+mj-lt"/>
                <a:ea typeface="+mj-ea"/>
                <a:cs typeface="+mj-cs"/>
                <a:sym typeface="Helvetica"/>
              </a:defRPr>
            </a:lvl3pPr>
            <a:lvl4pPr marL="0" indent="1371600">
              <a:buClrTx/>
              <a:buSzTx/>
              <a:buNone/>
              <a:defRPr sz="2300" b="1" cap="all">
                <a:latin typeface="+mj-lt"/>
                <a:ea typeface="+mj-ea"/>
                <a:cs typeface="+mj-cs"/>
                <a:sym typeface="Helvetica"/>
              </a:defRPr>
            </a:lvl4pPr>
            <a:lvl5pPr marL="0" indent="1828800">
              <a:buClrTx/>
              <a:buSzTx/>
              <a:buNone/>
              <a:defRPr sz="2300" b="1" cap="all">
                <a:latin typeface="+mj-lt"/>
                <a:ea typeface="+mj-ea"/>
                <a:cs typeface="+mj-cs"/>
                <a:sym typeface="Helvetica"/>
              </a:defRPr>
            </a:lvl5pPr>
          </a:lstStyle>
          <a:p>
            <a:r>
              <a:t>正文级别 1</a:t>
            </a:r>
          </a:p>
          <a:p>
            <a:pPr lvl="1"/>
            <a:r>
              <a:t>正文级别 2</a:t>
            </a:r>
          </a:p>
          <a:p>
            <a:pPr lvl="2"/>
            <a:r>
              <a:t>正文级别 3</a:t>
            </a:r>
          </a:p>
          <a:p>
            <a:pPr lvl="3"/>
            <a:r>
              <a:t>正文级别 4</a:t>
            </a:r>
          </a:p>
          <a:p>
            <a:pPr lvl="4"/>
            <a:r>
              <a:t>正文级别 5</a:t>
            </a:r>
          </a:p>
        </p:txBody>
      </p:sp>
      <p:sp>
        <p:nvSpPr>
          <p:cNvPr id="75" name="矩形"/>
          <p:cNvSpPr>
            <a:spLocks noGrp="1"/>
          </p:cNvSpPr>
          <p:nvPr>
            <p:ph type="body" sz="quarter" idx="13"/>
          </p:nvPr>
        </p:nvSpPr>
        <p:spPr>
          <a:xfrm>
            <a:off x="4645025" y="1698986"/>
            <a:ext cx="4041775" cy="715357"/>
          </a:xfrm>
          <a:prstGeom prst="rect">
            <a:avLst/>
          </a:prstGeom>
        </p:spPr>
        <p:txBody>
          <a:bodyPr anchor="ctr"/>
          <a:lstStyle/>
          <a:p>
            <a:pPr marL="0" indent="0">
              <a:buClrTx/>
              <a:buSzTx/>
              <a:buNone/>
              <a:defRPr sz="2300" b="1" cap="all">
                <a:latin typeface="+mj-lt"/>
                <a:ea typeface="+mj-ea"/>
                <a:cs typeface="+mj-cs"/>
                <a:sym typeface="Helvetica"/>
              </a:defRPr>
            </a:pPr>
            <a:endParaRP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98" name="标题文本"/>
          <p:cNvSpPr txBox="1">
            <a:spLocks noGrp="1"/>
          </p:cNvSpPr>
          <p:nvPr>
            <p:ph type="title"/>
          </p:nvPr>
        </p:nvSpPr>
        <p:spPr>
          <a:xfrm>
            <a:off x="167837" y="152400"/>
            <a:ext cx="2523746" cy="978409"/>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99" name="正文级别 1…"/>
          <p:cNvSpPr txBox="1">
            <a:spLocks noGrp="1"/>
          </p:cNvSpPr>
          <p:nvPr>
            <p:ph type="body" idx="1"/>
          </p:nvPr>
        </p:nvSpPr>
        <p:spPr>
          <a:xfrm>
            <a:off x="3019376" y="1743132"/>
            <a:ext cx="5920642" cy="4558886"/>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0" name="矩形"/>
          <p:cNvSpPr>
            <a:spLocks noGrp="1"/>
          </p:cNvSpPr>
          <p:nvPr>
            <p:ph type="body" sz="quarter" idx="13"/>
          </p:nvPr>
        </p:nvSpPr>
        <p:spPr>
          <a:xfrm>
            <a:off x="167837" y="1730018"/>
            <a:ext cx="2468882" cy="4572001"/>
          </a:xfrm>
          <a:prstGeom prst="rect">
            <a:avLst/>
          </a:prstGeom>
        </p:spPr>
        <p:txBody>
          <a:bodyPr/>
          <a:lstStyle/>
          <a:p>
            <a:pPr marL="0" indent="0">
              <a:buClrTx/>
              <a:buSzTx/>
              <a:buNone/>
              <a:defRPr sz="1400"/>
            </a:pPr>
            <a:endParaRPr/>
          </a:p>
        </p:txBody>
      </p:sp>
      <p:sp>
        <p:nvSpPr>
          <p:cNvPr id="101"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2" name="矩形"/>
          <p:cNvSpPr/>
          <p:nvPr/>
        </p:nvSpPr>
        <p:spPr>
          <a:xfrm>
            <a:off x="2855736" y="-1"/>
            <a:ext cx="45721" cy="145389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图片与标题">
    <p:bg>
      <p:bgPr>
        <a:solidFill>
          <a:srgbClr val="D4D4D6"/>
        </a:solidFill>
        <a:effectLst/>
      </p:bgPr>
    </p:bg>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64592" y="155447"/>
            <a:ext cx="2525150" cy="978410"/>
          </a:xfrm>
          <a:prstGeom prst="rect">
            <a:avLst/>
          </a:prstGeom>
        </p:spPr>
        <p:txBody>
          <a:bodyPr lIns="0" tIns="0" rIns="0" bIns="0" anchor="b"/>
          <a:lstStyle>
            <a:lvl1pPr>
              <a:defRPr sz="2000" b="0">
                <a:latin typeface="Corbel"/>
                <a:ea typeface="Corbel"/>
                <a:cs typeface="Corbel"/>
                <a:sym typeface="Corbel"/>
              </a:defRPr>
            </a:lvl1pPr>
          </a:lstStyle>
          <a:p>
            <a:r>
              <a:t>标题文本</a:t>
            </a:r>
          </a:p>
        </p:txBody>
      </p:sp>
      <p:sp>
        <p:nvSpPr>
          <p:cNvPr id="111" name="图像"/>
          <p:cNvSpPr>
            <a:spLocks noGrp="1"/>
          </p:cNvSpPr>
          <p:nvPr>
            <p:ph type="pic" idx="13"/>
          </p:nvPr>
        </p:nvSpPr>
        <p:spPr>
          <a:xfrm>
            <a:off x="2903804" y="1484808"/>
            <a:ext cx="6247398" cy="5373193"/>
          </a:xfrm>
          <a:prstGeom prst="rect">
            <a:avLst/>
          </a:prstGeom>
        </p:spPr>
        <p:txBody>
          <a:bodyPr lIns="91439" rIns="91439">
            <a:noAutofit/>
          </a:bodyPr>
          <a:lstStyle/>
          <a:p>
            <a:endParaRPr/>
          </a:p>
        </p:txBody>
      </p:sp>
      <p:sp>
        <p:nvSpPr>
          <p:cNvPr id="112" name="正文级别 1…"/>
          <p:cNvSpPr txBox="1">
            <a:spLocks noGrp="1"/>
          </p:cNvSpPr>
          <p:nvPr>
            <p:ph type="body" sz="quarter" idx="1"/>
          </p:nvPr>
        </p:nvSpPr>
        <p:spPr>
          <a:xfrm>
            <a:off x="164592" y="1728216"/>
            <a:ext cx="2468880" cy="4572001"/>
          </a:xfrm>
          <a:prstGeom prst="rect">
            <a:avLst/>
          </a:prstGeom>
        </p:spPr>
        <p:txBody>
          <a:bodyPr/>
          <a:lstStyle>
            <a:lvl1pPr marL="0" indent="0">
              <a:buClrTx/>
              <a:buSzTx/>
              <a:buNone/>
              <a:defRPr sz="140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t>正文级别 1</a:t>
            </a:r>
          </a:p>
          <a:p>
            <a:pPr lvl="1"/>
            <a:r>
              <a:t>正文级别 2</a:t>
            </a:r>
          </a:p>
          <a:p>
            <a:pPr lvl="2"/>
            <a:r>
              <a:t>正文级别 3</a:t>
            </a:r>
          </a:p>
          <a:p>
            <a:pPr lvl="3"/>
            <a:r>
              <a:t>正文级别 4</a:t>
            </a:r>
          </a:p>
          <a:p>
            <a:pPr lvl="4"/>
            <a:r>
              <a:t>正文级别 5</a:t>
            </a:r>
          </a:p>
        </p:txBody>
      </p:sp>
      <p:sp>
        <p:nvSpPr>
          <p:cNvPr id="113"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4" name="矩形"/>
          <p:cNvSpPr/>
          <p:nvPr/>
        </p:nvSpPr>
        <p:spPr>
          <a:xfrm>
            <a:off x="2855736" y="0"/>
            <a:ext cx="45721"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5" name="幻灯片编号"/>
          <p:cNvSpPr txBox="1">
            <a:spLocks noGrp="1"/>
          </p:cNvSpPr>
          <p:nvPr>
            <p:ph type="sldNum" sz="quarter" idx="2"/>
          </p:nvPr>
        </p:nvSpPr>
        <p:spPr>
          <a:xfrm>
            <a:off x="8890976" y="1193799"/>
            <a:ext cx="182216" cy="1778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22" name="标题文本"/>
          <p:cNvSpPr txBox="1">
            <a:spLocks noGrp="1"/>
          </p:cNvSpPr>
          <p:nvPr>
            <p:ph type="title"/>
          </p:nvPr>
        </p:nvSpPr>
        <p:spPr>
          <a:xfrm>
            <a:off x="457200" y="152400"/>
            <a:ext cx="8229600" cy="1251063"/>
          </a:xfrm>
          <a:prstGeom prst="rect">
            <a:avLst/>
          </a:prstGeom>
        </p:spPr>
        <p:txBody>
          <a:bodyPr/>
          <a:lstStyle/>
          <a:p>
            <a:r>
              <a:t>标题文本</a:t>
            </a:r>
          </a:p>
        </p:txBody>
      </p:sp>
      <p:sp>
        <p:nvSpPr>
          <p:cNvPr id="12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垂直排列标题与文本">
    <p:spTree>
      <p:nvGrpSpPr>
        <p:cNvPr id="1" name=""/>
        <p:cNvGrpSpPr/>
        <p:nvPr/>
      </p:nvGrpSpPr>
      <p:grpSpPr>
        <a:xfrm>
          <a:off x="0" y="0"/>
          <a:ext cx="0" cy="0"/>
          <a:chOff x="0" y="0"/>
          <a:chExt cx="0" cy="0"/>
        </a:xfrm>
      </p:grpSpPr>
      <p:sp>
        <p:nvSpPr>
          <p:cNvPr id="131" name="矩形"/>
          <p:cNvSpPr/>
          <p:nvPr/>
        </p:nvSpPr>
        <p:spPr>
          <a:xfrm>
            <a:off x="6598919" y="0"/>
            <a:ext cx="45721" cy="6858000"/>
          </a:xfrm>
          <a:prstGeom prst="rect">
            <a:avLst/>
          </a:prstGeom>
          <a:solidFill>
            <a:srgbClr val="FFFFFF"/>
          </a:solidFill>
          <a:ln w="12700">
            <a:miter lim="400000"/>
          </a:ln>
          <a:effectLst>
            <a:outerShdw blurRad="38100" dist="10160" dir="10800000" rotWithShape="0">
              <a:srgbClr val="000000">
                <a:alpha val="60000"/>
              </a:srgbClr>
            </a:outerShdw>
          </a:effectLst>
        </p:spPr>
        <p:txBody>
          <a:bodyPr lIns="45719" rIns="45719" anchor="ctr"/>
          <a:lstStyle/>
          <a:p>
            <a:pPr algn="ctr">
              <a:defRPr>
                <a:solidFill>
                  <a:srgbClr val="FFFFFF"/>
                </a:solidFill>
              </a:defRPr>
            </a:pPr>
            <a:endParaRPr/>
          </a:p>
        </p:txBody>
      </p:sp>
      <p:sp>
        <p:nvSpPr>
          <p:cNvPr id="132" name="矩形"/>
          <p:cNvSpPr/>
          <p:nvPr/>
        </p:nvSpPr>
        <p:spPr>
          <a:xfrm>
            <a:off x="6647687" y="0"/>
            <a:ext cx="2514602" cy="685800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33" name="标题文本"/>
          <p:cNvSpPr txBox="1">
            <a:spLocks noGrp="1"/>
          </p:cNvSpPr>
          <p:nvPr>
            <p:ph type="title"/>
          </p:nvPr>
        </p:nvSpPr>
        <p:spPr>
          <a:xfrm>
            <a:off x="6781800" y="274639"/>
            <a:ext cx="1905000" cy="5851526"/>
          </a:xfrm>
          <a:prstGeom prst="rect">
            <a:avLst/>
          </a:prstGeom>
        </p:spPr>
        <p:txBody>
          <a:bodyPr/>
          <a:lstStyle/>
          <a:p>
            <a:r>
              <a:t>标题文本</a:t>
            </a:r>
          </a:p>
        </p:txBody>
      </p:sp>
      <p:sp>
        <p:nvSpPr>
          <p:cNvPr id="134" name="正文级别 1…"/>
          <p:cNvSpPr txBox="1">
            <a:spLocks noGrp="1"/>
          </p:cNvSpPr>
          <p:nvPr>
            <p:ph type="body" idx="1"/>
          </p:nvPr>
        </p:nvSpPr>
        <p:spPr>
          <a:xfrm>
            <a:off x="457200" y="304800"/>
            <a:ext cx="6019800" cy="5851525"/>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标题幻灯片">
    <p:bg>
      <p:bgPr>
        <a:gradFill flip="none" rotWithShape="1">
          <a:gsLst>
            <a:gs pos="0">
              <a:srgbClr val="BFC4D3"/>
            </a:gs>
            <a:gs pos="12000">
              <a:srgbClr val="BFC4D3"/>
            </a:gs>
            <a:gs pos="20000">
              <a:srgbClr val="BDC3D1"/>
            </a:gs>
            <a:gs pos="100000">
              <a:srgbClr val="343945"/>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矩形"/>
          <p:cNvSpPr/>
          <p:nvPr/>
        </p:nvSpPr>
        <p:spPr>
          <a:xfrm>
            <a:off x="-1" y="0"/>
            <a:ext cx="9144001" cy="5135430"/>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14" name="标题文本"/>
          <p:cNvSpPr txBox="1">
            <a:spLocks noGrp="1"/>
          </p:cNvSpPr>
          <p:nvPr>
            <p:ph type="title" hasCustomPrompt="1"/>
          </p:nvPr>
        </p:nvSpPr>
        <p:spPr>
          <a:xfrm>
            <a:off x="685800" y="3355847"/>
            <a:ext cx="8077200" cy="1673353"/>
          </a:xfrm>
          <a:prstGeom prst="rect">
            <a:avLst/>
          </a:prstGeom>
        </p:spPr>
        <p:txBody>
          <a:bodyPr lIns="0" tIns="0" rIns="0" bIns="0" anchor="t"/>
          <a:lstStyle>
            <a:lvl1pPr>
              <a:defRPr sz="4700"/>
            </a:lvl1pPr>
          </a:lstStyle>
          <a:p>
            <a:r>
              <a:t>标题文本</a:t>
            </a:r>
          </a:p>
        </p:txBody>
      </p:sp>
      <p:sp>
        <p:nvSpPr>
          <p:cNvPr id="15" name="正文级别 1…"/>
          <p:cNvSpPr txBox="1">
            <a:spLocks noGrp="1"/>
          </p:cNvSpPr>
          <p:nvPr>
            <p:ph type="body" sz="quarter" idx="1" hasCustomPrompt="1"/>
          </p:nvPr>
        </p:nvSpPr>
        <p:spPr>
          <a:xfrm>
            <a:off x="685800" y="1828800"/>
            <a:ext cx="8077200" cy="1499617"/>
          </a:xfrm>
          <a:prstGeom prst="rect">
            <a:avLst/>
          </a:prstGeom>
        </p:spPr>
        <p:txBody>
          <a:bodyPr lIns="0" tIns="0" rIns="0" bIns="0" anchor="b"/>
          <a:lstStyle>
            <a:lvl1pPr marL="0" indent="0">
              <a:buClrTx/>
              <a:buSzTx/>
              <a:buNone/>
              <a:defRPr sz="2000">
                <a:solidFill>
                  <a:srgbClr val="FFFFFF"/>
                </a:solidFill>
              </a:defRPr>
            </a:lvl1pPr>
            <a:lvl2pPr marL="0" indent="457200">
              <a:buClrTx/>
              <a:buSzTx/>
              <a:buNone/>
              <a:defRPr sz="2000">
                <a:solidFill>
                  <a:srgbClr val="FFFFFF"/>
                </a:solidFill>
              </a:defRPr>
            </a:lvl2pPr>
            <a:lvl3pPr marL="0" indent="914400">
              <a:buClrTx/>
              <a:buSzTx/>
              <a:buNone/>
              <a:defRPr sz="2000">
                <a:solidFill>
                  <a:srgbClr val="FFFFFF"/>
                </a:solidFill>
              </a:defRPr>
            </a:lvl3pPr>
            <a:lvl4pPr marL="0" indent="1371600">
              <a:buClrTx/>
              <a:buSzTx/>
              <a:buNone/>
              <a:defRPr sz="2000">
                <a:solidFill>
                  <a:srgbClr val="FFFFFF"/>
                </a:solidFill>
              </a:defRPr>
            </a:lvl4pPr>
            <a:lvl5pPr marL="0" indent="1828800">
              <a:buClrTx/>
              <a:buSzTx/>
              <a:buNone/>
              <a:defRPr sz="2000">
                <a:solidFill>
                  <a:srgbClr val="FFFFFF"/>
                </a:solidFill>
              </a:defRPr>
            </a:lvl5pPr>
          </a:lstStyle>
          <a:p>
            <a:r>
              <a:t>正文级别 1</a:t>
            </a:r>
          </a:p>
          <a:p>
            <a:pPr lvl="1"/>
            <a:r>
              <a:t>正文级别 2</a:t>
            </a:r>
          </a:p>
          <a:p>
            <a:pPr lvl="2"/>
            <a:r>
              <a:t>正文级别 3</a:t>
            </a:r>
          </a:p>
          <a:p>
            <a:pPr lvl="3"/>
            <a:r>
              <a:t>正文级别 4</a:t>
            </a:r>
          </a:p>
          <a:p>
            <a:pPr lvl="4"/>
            <a:r>
              <a:t>正文级别 5</a:t>
            </a:r>
          </a:p>
        </p:txBody>
      </p:sp>
      <p:sp>
        <p:nvSpPr>
          <p:cNvPr id="16" name="矩形"/>
          <p:cNvSpPr/>
          <p:nvPr/>
        </p:nvSpPr>
        <p:spPr>
          <a:xfrm>
            <a:off x="0" y="5128333"/>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17" name="幻灯片编号"/>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t>‹#›</a:t>
            </a:fld>
            <a:endParaRPr/>
          </a:p>
        </p:txBody>
      </p:sp>
    </p:spTree>
    <p:extLst>
      <p:ext uri="{BB962C8B-B14F-4D97-AF65-F5344CB8AC3E}">
        <p14:creationId xmlns:p14="http://schemas.microsoft.com/office/powerpoint/2010/main" val="6118846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0" y="1435895"/>
            <a:ext cx="9144000" cy="45721"/>
          </a:xfrm>
          <a:prstGeom prst="rect">
            <a:avLst/>
          </a:prstGeom>
          <a:solidFill>
            <a:srgbClr val="FFFFFF"/>
          </a:solidFill>
          <a:ln w="12700">
            <a:miter lim="400000"/>
          </a:ln>
          <a:effectLst>
            <a:outerShdw blurRad="38100" dist="10160" dir="5400000" rotWithShape="0">
              <a:srgbClr val="000000">
                <a:alpha val="60000"/>
              </a:srgbClr>
            </a:outerShdw>
          </a:effectLst>
        </p:spPr>
        <p:txBody>
          <a:bodyPr lIns="45719" rIns="45719" anchor="ctr"/>
          <a:lstStyle/>
          <a:p>
            <a:pPr algn="ctr">
              <a:defRPr>
                <a:solidFill>
                  <a:srgbClr val="FFFFFF"/>
                </a:solidFill>
              </a:defRPr>
            </a:pPr>
            <a:endParaRPr/>
          </a:p>
        </p:txBody>
      </p:sp>
      <p:sp>
        <p:nvSpPr>
          <p:cNvPr id="3" name="矩形"/>
          <p:cNvSpPr/>
          <p:nvPr/>
        </p:nvSpPr>
        <p:spPr>
          <a:xfrm>
            <a:off x="-1" y="-1"/>
            <a:ext cx="9144001" cy="1433735"/>
          </a:xfrm>
          <a:prstGeom prst="rect">
            <a:avLst/>
          </a:prstGeom>
          <a:solidFill>
            <a:srgbClr val="000000"/>
          </a:solidFill>
          <a:ln w="12700">
            <a:miter lim="400000"/>
          </a:ln>
        </p:spPr>
        <p:txBody>
          <a:bodyPr lIns="45719" rIns="45719" anchor="ctr"/>
          <a:lstStyle/>
          <a:p>
            <a:pPr algn="ctr">
              <a:defRPr>
                <a:solidFill>
                  <a:srgbClr val="FFFFFF"/>
                </a:solidFill>
              </a:defRPr>
            </a:pPr>
            <a:endParaRPr/>
          </a:p>
        </p:txBody>
      </p:sp>
      <p:sp>
        <p:nvSpPr>
          <p:cNvPr id="4" name="标题文本"/>
          <p:cNvSpPr txBox="1">
            <a:spLocks noGrp="1"/>
          </p:cNvSpPr>
          <p:nvPr>
            <p:ph type="title"/>
          </p:nvPr>
        </p:nvSpPr>
        <p:spPr>
          <a:xfrm>
            <a:off x="457200" y="155447"/>
            <a:ext cx="8229600" cy="1252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标题文本</a:t>
            </a:r>
          </a:p>
        </p:txBody>
      </p:sp>
      <p:sp>
        <p:nvSpPr>
          <p:cNvPr id="5" name="正文级别 1…"/>
          <p:cNvSpPr txBox="1">
            <a:spLocks noGrp="1"/>
          </p:cNvSpPr>
          <p:nvPr>
            <p:ph type="body" idx="1"/>
          </p:nvPr>
        </p:nvSpPr>
        <p:spPr>
          <a:xfrm>
            <a:off x="457200" y="1775191"/>
            <a:ext cx="8229600" cy="46256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8756044" y="6573518"/>
            <a:ext cx="182216" cy="177801"/>
          </a:xfrm>
          <a:prstGeom prst="rect">
            <a:avLst/>
          </a:prstGeom>
          <a:ln w="12700">
            <a:miter lim="400000"/>
          </a:ln>
        </p:spPr>
        <p:txBody>
          <a:bodyPr wrap="none" lIns="0" tIns="0" rIns="0" bIns="0" anchor="b">
            <a:spAutoFit/>
          </a:bodyPr>
          <a:lstStyle>
            <a:lvl1pPr algn="r">
              <a:defRPr sz="1200">
                <a:solidFill>
                  <a:srgbClr val="41414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3" r:id="rId2"/>
    <p:sldLayoutId id="2147483655" r:id="rId3"/>
    <p:sldLayoutId id="2147483658" r:id="rId4"/>
    <p:sldLayoutId id="2147483659" r:id="rId5"/>
    <p:sldLayoutId id="2147483660" r:id="rId6"/>
    <p:sldLayoutId id="2147483661" r:id="rId7"/>
    <p:sldLayoutId id="2147483662" r:id="rId8"/>
  </p:sldLayoutIdLst>
  <p:transition spd="med"/>
  <p:txStyles>
    <p:titleStyle>
      <a:lvl1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1pPr>
      <a:lvl2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2pPr>
      <a:lvl3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3pPr>
      <a:lvl4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4pPr>
      <a:lvl5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5pPr>
      <a:lvl6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6pPr>
      <a:lvl7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7pPr>
      <a:lvl8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8pPr>
      <a:lvl9pPr marL="0" marR="0" indent="0" algn="l" defTabSz="914400" rtl="0" latinLnBrk="0">
        <a:lnSpc>
          <a:spcPct val="100000"/>
        </a:lnSpc>
        <a:spcBef>
          <a:spcPts val="0"/>
        </a:spcBef>
        <a:spcAft>
          <a:spcPts val="0"/>
        </a:spcAft>
        <a:buClrTx/>
        <a:buSzTx/>
        <a:buFontTx/>
        <a:buNone/>
        <a:tabLst/>
        <a:defRPr sz="4500" b="1" i="0" u="none" strike="noStrike" cap="none" spc="0" baseline="0">
          <a:solidFill>
            <a:schemeClr val="accent1"/>
          </a:solidFill>
          <a:uFillTx/>
          <a:latin typeface="+mj-lt"/>
          <a:ea typeface="+mj-ea"/>
          <a:cs typeface="+mj-cs"/>
          <a:sym typeface="Helvetica"/>
        </a:defRPr>
      </a:lvl9pPr>
    </p:titleStyle>
    <p:bodyStyle>
      <a:lvl1pPr marL="438912" marR="0" indent="-320040" algn="l" defTabSz="914400" rtl="0" latinLnBrk="0">
        <a:lnSpc>
          <a:spcPct val="100000"/>
        </a:lnSpc>
        <a:spcBef>
          <a:spcPts val="0"/>
        </a:spcBef>
        <a:spcAft>
          <a:spcPts val="0"/>
        </a:spcAft>
        <a:buClr>
          <a:schemeClr val="accent1"/>
        </a:buClr>
        <a:buSzPct val="80000"/>
        <a:buFontTx/>
        <a:buChar char="◼"/>
        <a:tabLst/>
        <a:defRPr sz="3200" b="0" i="0" u="none" strike="noStrike" cap="none" spc="0" baseline="0">
          <a:solidFill>
            <a:srgbClr val="000000"/>
          </a:solidFill>
          <a:uFillTx/>
          <a:latin typeface="Corbel"/>
          <a:ea typeface="Corbel"/>
          <a:cs typeface="Corbel"/>
          <a:sym typeface="Corbel"/>
        </a:defRPr>
      </a:lvl1pPr>
      <a:lvl2pPr marL="770708" marR="0" indent="-313508" algn="l" defTabSz="914400" rtl="0" latinLnBrk="0">
        <a:lnSpc>
          <a:spcPct val="100000"/>
        </a:lnSpc>
        <a:spcBef>
          <a:spcPts val="0"/>
        </a:spcBef>
        <a:spcAft>
          <a:spcPts val="0"/>
        </a:spcAft>
        <a:buClr>
          <a:schemeClr val="accent1"/>
        </a:buClr>
        <a:buSzPct val="90000"/>
        <a:buFontTx/>
        <a:buChar char="▪"/>
        <a:tabLst/>
        <a:defRPr sz="3200" b="0" i="0" u="none" strike="noStrike" cap="none" spc="0" baseline="0">
          <a:solidFill>
            <a:srgbClr val="000000"/>
          </a:solidFill>
          <a:uFillTx/>
          <a:latin typeface="Corbel"/>
          <a:ea typeface="Corbel"/>
          <a:cs typeface="Corbel"/>
          <a:sym typeface="Corbel"/>
        </a:defRPr>
      </a:lvl2pPr>
      <a:lvl3pPr marL="1072896" marR="0" indent="-304800"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3pPr>
      <a:lvl4pPr marL="132588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4pPr>
      <a:lvl5pPr marL="1536191"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5pPr>
      <a:lvl6pPr marL="1737360" marR="0" indent="-292608"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6pPr>
      <a:lvl7pPr marL="1971039"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7pPr>
      <a:lvl8pPr marL="2172207"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8pPr>
      <a:lvl9pPr marL="2373375" marR="0" indent="-325119" algn="l" defTabSz="914400" rtl="0" latinLnBrk="0">
        <a:lnSpc>
          <a:spcPct val="100000"/>
        </a:lnSpc>
        <a:spcBef>
          <a:spcPts val="0"/>
        </a:spcBef>
        <a:spcAft>
          <a:spcPts val="0"/>
        </a:spcAft>
        <a:buClr>
          <a:schemeClr val="accent1"/>
        </a:buClr>
        <a:buSzPct val="100000"/>
        <a:buFontTx/>
        <a:buChar char="●"/>
        <a:tabLst/>
        <a:defRPr sz="3200" b="0" i="0" u="none" strike="noStrike" cap="none" spc="0" baseline="0">
          <a:solidFill>
            <a:srgbClr val="000000"/>
          </a:solidFill>
          <a:uFillTx/>
          <a:latin typeface="Corbel"/>
          <a:ea typeface="Corbel"/>
          <a:cs typeface="Corbel"/>
          <a:sym typeface="Corbe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orbe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2.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jpeg"/><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4.jpeg"/></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9" Type="http://schemas.openxmlformats.org/officeDocument/2006/relationships/image" Target="../media/image1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2.png"/><Relationship Id="rId4" Type="http://schemas.openxmlformats.org/officeDocument/2006/relationships/image" Target="../media/image84.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1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2.png"/><Relationship Id="rId4" Type="http://schemas.openxmlformats.org/officeDocument/2006/relationships/image" Target="../media/image84.jpeg"/></Relationships>
</file>

<file path=ppt/slides/_rels/slide61.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17.jpeg"/><Relationship Id="rId7" Type="http://schemas.openxmlformats.org/officeDocument/2006/relationships/image" Target="../media/image120.jpeg"/><Relationship Id="rId2" Type="http://schemas.openxmlformats.org/officeDocument/2006/relationships/image" Target="../media/image80.jpeg"/><Relationship Id="rId1" Type="http://schemas.openxmlformats.org/officeDocument/2006/relationships/slideLayout" Target="../slideLayouts/slideLayout1.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81.jpeg"/><Relationship Id="rId9" Type="http://schemas.openxmlformats.org/officeDocument/2006/relationships/image" Target="../media/image12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 Id="rId5" Type="http://schemas.openxmlformats.org/officeDocument/2006/relationships/image" Target="../media/image128.png"/><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1.xml"/><Relationship Id="rId5" Type="http://schemas.openxmlformats.org/officeDocument/2006/relationships/image" Target="../media/image143.jpeg"/><Relationship Id="rId4" Type="http://schemas.openxmlformats.org/officeDocument/2006/relationships/image" Target="../media/image142.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5" Type="http://schemas.openxmlformats.org/officeDocument/2006/relationships/image" Target="../media/image145.png"/><Relationship Id="rId4" Type="http://schemas.openxmlformats.org/officeDocument/2006/relationships/image" Target="../media/image14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8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1.xml"/><Relationship Id="rId5" Type="http://schemas.openxmlformats.org/officeDocument/2006/relationships/image" Target="../media/image143.jpeg"/><Relationship Id="rId4" Type="http://schemas.openxmlformats.org/officeDocument/2006/relationships/image" Target="../media/image142.jpeg"/></Relationships>
</file>

<file path=ppt/slides/_rels/slide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 Id="rId5" Type="http://schemas.openxmlformats.org/officeDocument/2006/relationships/image" Target="../media/image156.png"/><Relationship Id="rId4" Type="http://schemas.openxmlformats.org/officeDocument/2006/relationships/image" Target="../media/image15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Basic operation (II)"/>
          <p:cNvSpPr txBox="1">
            <a:spLocks noGrp="1"/>
          </p:cNvSpPr>
          <p:nvPr>
            <p:ph type="title"/>
          </p:nvPr>
        </p:nvSpPr>
        <p:spPr>
          <a:xfrm>
            <a:off x="685800" y="3355847"/>
            <a:ext cx="8077200" cy="1673352"/>
          </a:xfrm>
          <a:prstGeom prst="rect">
            <a:avLst/>
          </a:prstGeom>
        </p:spPr>
        <p:txBody>
          <a:bodyPr/>
          <a:lstStyle/>
          <a:p>
            <a:pPr>
              <a:defRPr sz="3200"/>
            </a:pPr>
            <a:r>
              <a:t>Basic operation (II) </a:t>
            </a:r>
            <a:br/>
            <a:endParaRPr/>
          </a:p>
        </p:txBody>
      </p:sp>
      <p:pic>
        <p:nvPicPr>
          <p:cNvPr id="580" name="image3.png" descr="image3.png"/>
          <p:cNvPicPr>
            <a:picLocks noChangeAspect="1"/>
          </p:cNvPicPr>
          <p:nvPr/>
        </p:nvPicPr>
        <p:blipFill>
          <a:blip r:embed="rId2"/>
          <a:stretch>
            <a:fillRect/>
          </a:stretch>
        </p:blipFill>
        <p:spPr>
          <a:xfrm>
            <a:off x="467543" y="476672"/>
            <a:ext cx="1030614" cy="1093985"/>
          </a:xfrm>
          <a:prstGeom prst="rect">
            <a:avLst/>
          </a:prstGeom>
          <a:ln w="12700">
            <a:miter lim="400000"/>
            <a:headEnd/>
            <a:tailEnd/>
          </a:ln>
        </p:spPr>
      </p:pic>
      <p:sp>
        <p:nvSpPr>
          <p:cNvPr id="581" name="Mingli Song…"/>
          <p:cNvSpPr txBox="1"/>
          <p:nvPr/>
        </p:nvSpPr>
        <p:spPr>
          <a:xfrm>
            <a:off x="539551" y="5611215"/>
            <a:ext cx="8077201" cy="1117601"/>
          </a:xfrm>
          <a:prstGeom prst="rect">
            <a:avLst/>
          </a:prstGeom>
          <a:ln w="12700">
            <a:miter lim="400000"/>
          </a:ln>
        </p:spPr>
        <p:txBody>
          <a:bodyPr lIns="0" tIns="0" rIns="0" bIns="0" anchor="b">
            <a:normAutofit/>
          </a:bodyPr>
          <a:lstStyle/>
          <a:p>
            <a:pPr>
              <a:defRPr>
                <a:solidFill>
                  <a:srgbClr val="FFFFFF"/>
                </a:solidFill>
              </a:defRPr>
            </a:pPr>
            <a:r>
              <a:t>Mingli Song</a:t>
            </a:r>
            <a:endParaRPr sz="2000"/>
          </a:p>
          <a:p>
            <a:pPr>
              <a:defRPr>
                <a:solidFill>
                  <a:srgbClr val="FFFFFF"/>
                </a:solidFill>
              </a:defRPr>
            </a:pPr>
            <a:r>
              <a:t>College of Computer Science, Zhejiang University</a:t>
            </a:r>
            <a:endParaRPr sz="2000"/>
          </a:p>
          <a:p>
            <a:pPr>
              <a:defRPr>
                <a:solidFill>
                  <a:srgbClr val="FFFFFF"/>
                </a:solidFill>
              </a:defRPr>
            </a:pPr>
            <a:r>
              <a:t>brooksong@zju.edu.cn</a:t>
            </a:r>
            <a:endParaRPr sz="2000"/>
          </a:p>
          <a:p>
            <a:pPr>
              <a:defRPr>
                <a:solidFill>
                  <a:srgbClr val="FFFFFF"/>
                </a:solidFill>
              </a:defRPr>
            </a:pPr>
            <a:r>
              <a:t>http://person.zju.edu.cn/msong</a:t>
            </a:r>
          </a:p>
        </p:txBody>
      </p:sp>
      <p:sp>
        <p:nvSpPr>
          <p:cNvPr id="582" name="正文"/>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6" name="2222" descr="2222"/>
          <p:cNvPicPr>
            <a:picLocks noChangeAspect="1"/>
          </p:cNvPicPr>
          <p:nvPr/>
        </p:nvPicPr>
        <p:blipFill>
          <a:blip r:embed="rId2"/>
          <a:stretch>
            <a:fillRect/>
          </a:stretch>
        </p:blipFill>
        <p:spPr>
          <a:xfrm>
            <a:off x="1187450" y="2257425"/>
            <a:ext cx="6588125" cy="4005263"/>
          </a:xfrm>
          <a:prstGeom prst="rect">
            <a:avLst/>
          </a:prstGeom>
          <a:ln w="12700">
            <a:miter lim="400000"/>
            <a:headEnd/>
            <a:tailEnd/>
          </a:ln>
        </p:spPr>
      </p:pic>
      <p:grpSp>
        <p:nvGrpSpPr>
          <p:cNvPr id="759" name="成组"/>
          <p:cNvGrpSpPr/>
          <p:nvPr/>
        </p:nvGrpSpPr>
        <p:grpSpPr>
          <a:xfrm>
            <a:off x="1250950" y="6372224"/>
            <a:ext cx="6464300" cy="422276"/>
            <a:chOff x="0" y="0"/>
            <a:chExt cx="6464300" cy="422275"/>
          </a:xfrm>
        </p:grpSpPr>
        <p:sp>
          <p:nvSpPr>
            <p:cNvPr id="757" name="矩形"/>
            <p:cNvSpPr/>
            <p:nvPr/>
          </p:nvSpPr>
          <p:spPr>
            <a:xfrm>
              <a:off x="0" y="0"/>
              <a:ext cx="6464300" cy="422275"/>
            </a:xfrm>
            <a:prstGeom prst="rect">
              <a:avLst/>
            </a:prstGeom>
            <a:solidFill>
              <a:srgbClr val="00FFFF"/>
            </a:solidFill>
            <a:ln w="9525" cap="flat">
              <a:solidFill>
                <a:srgbClr val="FF3300"/>
              </a:solidFill>
              <a:prstDash val="solid"/>
              <a:miter lim="800000"/>
            </a:ln>
            <a:effectLst/>
          </p:spPr>
          <p:txBody>
            <a:bodyPr wrap="square" lIns="45719" tIns="45719" rIns="45719" bIns="45719" numCol="1" anchor="t">
              <a:noAutofit/>
            </a:bodyPr>
            <a:lstStyle/>
            <a:p>
              <a:pPr algn="ctr">
                <a:defRPr sz="2000"/>
              </a:pPr>
              <a:endParaRPr/>
            </a:p>
          </p:txBody>
        </p:sp>
        <p:sp>
          <p:nvSpPr>
            <p:cNvPr id="758" name="Grayscale image of westlake"/>
            <p:cNvSpPr txBox="1"/>
            <p:nvPr/>
          </p:nvSpPr>
          <p:spPr>
            <a:xfrm>
              <a:off x="0" y="0"/>
              <a:ext cx="6464300" cy="396240"/>
            </a:xfrm>
            <a:prstGeom prst="rect">
              <a:avLst/>
            </a:prstGeom>
            <a:noFill/>
            <a:ln w="12700" cap="flat">
              <a:noFill/>
              <a:miter lim="400000"/>
            </a:ln>
            <a:effectLst/>
          </p:spPr>
          <p:txBody>
            <a:bodyPr wrap="square" lIns="45719" tIns="45719" rIns="45719" bIns="45719" numCol="1" anchor="t">
              <a:spAutoFit/>
            </a:bodyPr>
            <a:lstStyle>
              <a:lvl1pPr algn="ctr">
                <a:defRPr sz="2000"/>
              </a:lvl1pPr>
            </a:lstStyle>
            <a:p>
              <a:r>
                <a:t>Grayscale image of westlake</a:t>
              </a:r>
            </a:p>
          </p:txBody>
        </p:sp>
      </p:grpSp>
      <p:sp>
        <p:nvSpPr>
          <p:cNvPr id="760"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61" name="1．Grayscale image—grayscale intensity"/>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Grayscale image—grayscale intensity</a:t>
            </a:r>
          </a:p>
        </p:txBody>
      </p:sp>
      <p:sp>
        <p:nvSpPr>
          <p:cNvPr id="762" name="正方形"/>
          <p:cNvSpPr/>
          <p:nvPr/>
        </p:nvSpPr>
        <p:spPr>
          <a:xfrm>
            <a:off x="1897200" y="4658400"/>
            <a:ext cx="144017" cy="144017"/>
          </a:xfrm>
          <a:prstGeom prst="rect">
            <a:avLst/>
          </a:prstGeom>
          <a:ln w="48000">
            <a:solidFill>
              <a:srgbClr val="0000CC"/>
            </a:solidFill>
          </a:ln>
        </p:spPr>
        <p:txBody>
          <a:bodyPr lIns="45719" rIns="45719" anchor="ctr"/>
          <a:lstStyle/>
          <a:p>
            <a:pPr algn="ctr">
              <a:defRPr>
                <a:solidFill>
                  <a:srgbClr val="FFFFFF"/>
                </a:solidFill>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4" name="2222" descr="2222"/>
          <p:cNvPicPr>
            <a:picLocks noChangeAspect="1"/>
          </p:cNvPicPr>
          <p:nvPr/>
        </p:nvPicPr>
        <p:blipFill>
          <a:blip r:embed="rId2"/>
          <a:stretch>
            <a:fillRect/>
          </a:stretch>
        </p:blipFill>
        <p:spPr>
          <a:xfrm>
            <a:off x="1187450" y="2257425"/>
            <a:ext cx="6588125" cy="4005263"/>
          </a:xfrm>
          <a:prstGeom prst="rect">
            <a:avLst/>
          </a:prstGeom>
          <a:ln w="12700">
            <a:miter lim="400000"/>
            <a:headEnd/>
            <a:tailEnd/>
          </a:ln>
        </p:spPr>
      </p:pic>
      <p:grpSp>
        <p:nvGrpSpPr>
          <p:cNvPr id="767" name="成组"/>
          <p:cNvGrpSpPr/>
          <p:nvPr/>
        </p:nvGrpSpPr>
        <p:grpSpPr>
          <a:xfrm>
            <a:off x="1250950" y="6372224"/>
            <a:ext cx="6464300" cy="422276"/>
            <a:chOff x="0" y="0"/>
            <a:chExt cx="6464300" cy="422275"/>
          </a:xfrm>
        </p:grpSpPr>
        <p:sp>
          <p:nvSpPr>
            <p:cNvPr id="765" name="矩形"/>
            <p:cNvSpPr/>
            <p:nvPr/>
          </p:nvSpPr>
          <p:spPr>
            <a:xfrm>
              <a:off x="0" y="0"/>
              <a:ext cx="6464300" cy="422275"/>
            </a:xfrm>
            <a:prstGeom prst="rect">
              <a:avLst/>
            </a:prstGeom>
            <a:solidFill>
              <a:srgbClr val="00FFFF"/>
            </a:solidFill>
            <a:ln w="9525" cap="flat">
              <a:solidFill>
                <a:srgbClr val="FF3300"/>
              </a:solidFill>
              <a:prstDash val="solid"/>
              <a:miter lim="800000"/>
            </a:ln>
            <a:effectLst/>
          </p:spPr>
          <p:txBody>
            <a:bodyPr wrap="square" lIns="45719" tIns="45719" rIns="45719" bIns="45719" numCol="1" anchor="t">
              <a:noAutofit/>
            </a:bodyPr>
            <a:lstStyle/>
            <a:p>
              <a:pPr algn="ctr">
                <a:defRPr sz="2000"/>
              </a:pPr>
              <a:endParaRPr/>
            </a:p>
          </p:txBody>
        </p:sp>
        <p:sp>
          <p:nvSpPr>
            <p:cNvPr id="766" name="Grayscale image of westlake"/>
            <p:cNvSpPr txBox="1"/>
            <p:nvPr/>
          </p:nvSpPr>
          <p:spPr>
            <a:xfrm>
              <a:off x="0" y="0"/>
              <a:ext cx="6464300" cy="396240"/>
            </a:xfrm>
            <a:prstGeom prst="rect">
              <a:avLst/>
            </a:prstGeom>
            <a:noFill/>
            <a:ln w="12700" cap="flat">
              <a:noFill/>
              <a:miter lim="400000"/>
            </a:ln>
            <a:effectLst/>
          </p:spPr>
          <p:txBody>
            <a:bodyPr wrap="square" lIns="45719" tIns="45719" rIns="45719" bIns="45719" numCol="1" anchor="t">
              <a:spAutoFit/>
            </a:bodyPr>
            <a:lstStyle>
              <a:lvl1pPr algn="ctr">
                <a:defRPr sz="2000"/>
              </a:lvl1pPr>
            </a:lstStyle>
            <a:p>
              <a:r>
                <a:t>Grayscale image of westlake</a:t>
              </a:r>
            </a:p>
          </p:txBody>
        </p:sp>
      </p:grpSp>
      <p:sp>
        <p:nvSpPr>
          <p:cNvPr id="768"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69" name="1．Grayscale image—grayscale intensity"/>
          <p:cNvSpPr txBox="1">
            <a:spLocks noGrp="1"/>
          </p:cNvSpPr>
          <p:nvPr>
            <p:ph type="body" sz="quarter" idx="1"/>
          </p:nvPr>
        </p:nvSpPr>
        <p:spPr>
          <a:xfrm>
            <a:off x="457200" y="1384573"/>
            <a:ext cx="8229600" cy="676276"/>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Grayscale image—grayscale intensity</a:t>
            </a:r>
          </a:p>
        </p:txBody>
      </p:sp>
      <p:sp>
        <p:nvSpPr>
          <p:cNvPr id="770" name="线条"/>
          <p:cNvSpPr/>
          <p:nvPr/>
        </p:nvSpPr>
        <p:spPr>
          <a:xfrm flipV="1">
            <a:off x="1890713" y="1970088"/>
            <a:ext cx="4194176" cy="2706688"/>
          </a:xfrm>
          <a:prstGeom prst="line">
            <a:avLst/>
          </a:prstGeom>
          <a:ln>
            <a:solidFill>
              <a:srgbClr val="FF5050"/>
            </a:solidFill>
            <a:prstDash val="dash"/>
          </a:ln>
        </p:spPr>
        <p:txBody>
          <a:bodyPr lIns="45719" rIns="45719"/>
          <a:lstStyle/>
          <a:p>
            <a:endParaRPr/>
          </a:p>
        </p:txBody>
      </p:sp>
      <p:sp>
        <p:nvSpPr>
          <p:cNvPr id="771" name="线条"/>
          <p:cNvSpPr/>
          <p:nvPr/>
        </p:nvSpPr>
        <p:spPr>
          <a:xfrm flipV="1">
            <a:off x="2043113" y="4029075"/>
            <a:ext cx="6073776" cy="785814"/>
          </a:xfrm>
          <a:prstGeom prst="line">
            <a:avLst/>
          </a:prstGeom>
          <a:ln>
            <a:solidFill>
              <a:srgbClr val="FF5050"/>
            </a:solidFill>
            <a:prstDash val="dash"/>
          </a:ln>
        </p:spPr>
        <p:txBody>
          <a:bodyPr lIns="45719" rIns="45719"/>
          <a:lstStyle/>
          <a:p>
            <a:endParaRPr/>
          </a:p>
        </p:txBody>
      </p:sp>
      <p:sp>
        <p:nvSpPr>
          <p:cNvPr id="772" name="线条"/>
          <p:cNvSpPr/>
          <p:nvPr/>
        </p:nvSpPr>
        <p:spPr>
          <a:xfrm flipV="1">
            <a:off x="1905000" y="4002087"/>
            <a:ext cx="4151314" cy="803276"/>
          </a:xfrm>
          <a:prstGeom prst="line">
            <a:avLst/>
          </a:prstGeom>
          <a:ln>
            <a:solidFill>
              <a:srgbClr val="FF5050"/>
            </a:solidFill>
            <a:prstDash val="dash"/>
          </a:ln>
        </p:spPr>
        <p:txBody>
          <a:bodyPr lIns="45719" rIns="45719"/>
          <a:lstStyle/>
          <a:p>
            <a:endParaRPr/>
          </a:p>
        </p:txBody>
      </p:sp>
      <p:pic>
        <p:nvPicPr>
          <p:cNvPr id="773" name="222222" descr="222222"/>
          <p:cNvPicPr>
            <a:picLocks noChangeAspect="1"/>
          </p:cNvPicPr>
          <p:nvPr/>
        </p:nvPicPr>
        <p:blipFill>
          <a:blip r:embed="rId3"/>
          <a:stretch>
            <a:fillRect/>
          </a:stretch>
        </p:blipFill>
        <p:spPr>
          <a:xfrm>
            <a:off x="6084887" y="1970088"/>
            <a:ext cx="2041526" cy="2057401"/>
          </a:xfrm>
          <a:prstGeom prst="rect">
            <a:avLst/>
          </a:prstGeom>
          <a:ln w="12700">
            <a:miter lim="400000"/>
            <a:headEnd/>
            <a:tailEnd/>
          </a:ln>
        </p:spPr>
      </p:pic>
      <p:sp>
        <p:nvSpPr>
          <p:cNvPr id="774" name="线条"/>
          <p:cNvSpPr/>
          <p:nvPr/>
        </p:nvSpPr>
        <p:spPr>
          <a:xfrm flipV="1">
            <a:off x="2054224" y="2006600"/>
            <a:ext cx="6040439" cy="2654300"/>
          </a:xfrm>
          <a:prstGeom prst="line">
            <a:avLst/>
          </a:prstGeom>
          <a:ln>
            <a:solidFill>
              <a:srgbClr val="FF5050"/>
            </a:solidFill>
            <a:prstDash val="dash"/>
          </a:ln>
        </p:spPr>
        <p:txBody>
          <a:bodyPr lIns="45719" rIns="45719"/>
          <a:lstStyle/>
          <a:p>
            <a:endParaRPr/>
          </a:p>
        </p:txBody>
      </p:sp>
      <p:sp>
        <p:nvSpPr>
          <p:cNvPr id="775" name="箭头"/>
          <p:cNvSpPr/>
          <p:nvPr/>
        </p:nvSpPr>
        <p:spPr>
          <a:xfrm>
            <a:off x="349250" y="4608512"/>
            <a:ext cx="1479550" cy="260351"/>
          </a:xfrm>
          <a:prstGeom prst="rightArrow">
            <a:avLst>
              <a:gd name="adj1" fmla="val 50000"/>
              <a:gd name="adj2" fmla="val 142073"/>
            </a:avLst>
          </a:prstGeom>
          <a:solidFill>
            <a:srgbClr val="F0AD00"/>
          </a:solidFill>
          <a:ln>
            <a:solidFill>
              <a:srgbClr val="000000"/>
            </a:solidFill>
            <a:miter/>
          </a:ln>
        </p:spPr>
        <p:txBody>
          <a:bodyPr lIns="45719" rIns="45719" anchor="ctr"/>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7" name="2222" descr="2222"/>
          <p:cNvPicPr>
            <a:picLocks noChangeAspect="1"/>
          </p:cNvPicPr>
          <p:nvPr/>
        </p:nvPicPr>
        <p:blipFill>
          <a:blip r:embed="rId2"/>
          <a:stretch>
            <a:fillRect/>
          </a:stretch>
        </p:blipFill>
        <p:spPr>
          <a:xfrm>
            <a:off x="1187450" y="2257425"/>
            <a:ext cx="6588125" cy="4005263"/>
          </a:xfrm>
          <a:prstGeom prst="rect">
            <a:avLst/>
          </a:prstGeom>
          <a:ln w="12700">
            <a:miter lim="400000"/>
            <a:headEnd/>
            <a:tailEnd/>
          </a:ln>
        </p:spPr>
      </p:pic>
      <p:grpSp>
        <p:nvGrpSpPr>
          <p:cNvPr id="780" name="成组"/>
          <p:cNvGrpSpPr/>
          <p:nvPr/>
        </p:nvGrpSpPr>
        <p:grpSpPr>
          <a:xfrm>
            <a:off x="1250950" y="6372225"/>
            <a:ext cx="6464300" cy="422275"/>
            <a:chOff x="0" y="0"/>
            <a:chExt cx="6464300" cy="422275"/>
          </a:xfrm>
        </p:grpSpPr>
        <p:sp>
          <p:nvSpPr>
            <p:cNvPr id="778" name="矩形"/>
            <p:cNvSpPr/>
            <p:nvPr/>
          </p:nvSpPr>
          <p:spPr>
            <a:xfrm>
              <a:off x="0" y="0"/>
              <a:ext cx="6464300" cy="422275"/>
            </a:xfrm>
            <a:prstGeom prst="rect">
              <a:avLst/>
            </a:prstGeom>
            <a:solidFill>
              <a:srgbClr val="00FFFF"/>
            </a:solidFill>
            <a:ln w="9525" cap="flat">
              <a:solidFill>
                <a:srgbClr val="FF3300"/>
              </a:solidFill>
              <a:prstDash val="solid"/>
              <a:miter lim="800000"/>
            </a:ln>
            <a:effectLst/>
          </p:spPr>
          <p:txBody>
            <a:bodyPr wrap="square" lIns="45719" tIns="45719" rIns="45719" bIns="45719" numCol="1" anchor="t">
              <a:noAutofit/>
            </a:bodyPr>
            <a:lstStyle/>
            <a:p>
              <a:pPr algn="ctr">
                <a:defRPr sz="2000">
                  <a:latin typeface="Arial" panose="020B0604020202020204"/>
                  <a:ea typeface="Arial" panose="020B0604020202020204"/>
                  <a:cs typeface="Arial" panose="020B0604020202020204"/>
                  <a:sym typeface="Arial" panose="020B0604020202020204"/>
                </a:defRPr>
              </a:pPr>
              <a:endParaRPr/>
            </a:p>
          </p:txBody>
        </p:sp>
        <p:sp>
          <p:nvSpPr>
            <p:cNvPr id="779" name="杭州西湖风景的灰度图像"/>
            <p:cNvSpPr/>
            <p:nvPr/>
          </p:nvSpPr>
          <p:spPr>
            <a:xfrm>
              <a:off x="0" y="0"/>
              <a:ext cx="64643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ctr">
                <a:defRPr sz="20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lvl1pPr>
            </a:lstStyle>
            <a:p>
              <a:pPr>
                <a:defRPr>
                  <a:latin typeface="Times New Roman" panose="02020603050405020304"/>
                  <a:ea typeface="Times New Roman" panose="02020603050405020304"/>
                  <a:cs typeface="Times New Roman" panose="02020603050405020304"/>
                  <a:sym typeface="Times New Roman" panose="02020603050405020304"/>
                </a:defRPr>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杭州西湖风景的灰度图像</a:t>
              </a:r>
            </a:p>
          </p:txBody>
        </p:sp>
      </p:grpSp>
      <p:sp>
        <p:nvSpPr>
          <p:cNvPr id="781" name="灰度图像及直方图"/>
          <p:cNvSpPr txBox="1">
            <a:spLocks noGrp="1"/>
          </p:cNvSpPr>
          <p:nvPr>
            <p:ph type="title"/>
          </p:nvPr>
        </p:nvSpPr>
        <p:spPr>
          <a:prstGeom prst="rect">
            <a:avLst/>
          </a:prstGeom>
        </p:spPr>
        <p:txBody>
          <a:bodyPr/>
          <a:lstStyle>
            <a:lvl1pPr>
              <a:defRPr sz="3600" b="0">
                <a:latin typeface="楷体" panose="02010609060101010101" charset="-122"/>
                <a:ea typeface="楷体" panose="02010609060101010101" charset="-122"/>
                <a:cs typeface="楷体" panose="02010609060101010101" charset="-122"/>
                <a:sym typeface="楷体" panose="02010609060101010101" charset="-122"/>
              </a:defRPr>
            </a:lvl1pPr>
          </a:lstStyle>
          <a:p>
            <a:r>
              <a:t>灰度图像及直方图</a:t>
            </a:r>
          </a:p>
        </p:txBody>
      </p:sp>
      <p:sp>
        <p:nvSpPr>
          <p:cNvPr id="782" name="1．灰度图像——灰度值"/>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latin typeface="华文楷体" panose="02010600040101010101" charset="-122"/>
                <a:ea typeface="华文楷体" panose="02010600040101010101" charset="-122"/>
                <a:cs typeface="华文楷体" panose="02010600040101010101" charset="-122"/>
                <a:sym typeface="华文楷体" panose="02010600040101010101" charset="-122"/>
              </a:defRPr>
            </a:pPr>
            <a:r>
              <a:t>1．灰度图像——灰度值</a:t>
            </a:r>
          </a:p>
        </p:txBody>
      </p:sp>
      <p:sp>
        <p:nvSpPr>
          <p:cNvPr id="783" name="线条"/>
          <p:cNvSpPr/>
          <p:nvPr/>
        </p:nvSpPr>
        <p:spPr>
          <a:xfrm flipV="1">
            <a:off x="1890713" y="1970088"/>
            <a:ext cx="4194176" cy="2706688"/>
          </a:xfrm>
          <a:prstGeom prst="line">
            <a:avLst/>
          </a:prstGeom>
          <a:ln>
            <a:solidFill>
              <a:srgbClr val="FF5050"/>
            </a:solidFill>
            <a:prstDash val="dash"/>
          </a:ln>
        </p:spPr>
        <p:txBody>
          <a:bodyPr lIns="45719" rIns="45719"/>
          <a:lstStyle/>
          <a:p>
            <a:endParaRPr/>
          </a:p>
        </p:txBody>
      </p:sp>
      <p:sp>
        <p:nvSpPr>
          <p:cNvPr id="784" name="线条"/>
          <p:cNvSpPr/>
          <p:nvPr/>
        </p:nvSpPr>
        <p:spPr>
          <a:xfrm flipV="1">
            <a:off x="2043113" y="4029075"/>
            <a:ext cx="6073776" cy="785814"/>
          </a:xfrm>
          <a:prstGeom prst="line">
            <a:avLst/>
          </a:prstGeom>
          <a:ln>
            <a:solidFill>
              <a:srgbClr val="FF5050"/>
            </a:solidFill>
            <a:prstDash val="dash"/>
          </a:ln>
        </p:spPr>
        <p:txBody>
          <a:bodyPr lIns="45719" rIns="45719"/>
          <a:lstStyle/>
          <a:p>
            <a:endParaRPr/>
          </a:p>
        </p:txBody>
      </p:sp>
      <p:sp>
        <p:nvSpPr>
          <p:cNvPr id="785" name="线条"/>
          <p:cNvSpPr/>
          <p:nvPr/>
        </p:nvSpPr>
        <p:spPr>
          <a:xfrm flipV="1">
            <a:off x="1905000" y="4002087"/>
            <a:ext cx="4151314" cy="803276"/>
          </a:xfrm>
          <a:prstGeom prst="line">
            <a:avLst/>
          </a:prstGeom>
          <a:ln>
            <a:solidFill>
              <a:srgbClr val="FF5050"/>
            </a:solidFill>
            <a:prstDash val="dash"/>
          </a:ln>
        </p:spPr>
        <p:txBody>
          <a:bodyPr lIns="45719" rIns="45719"/>
          <a:lstStyle/>
          <a:p>
            <a:endParaRPr/>
          </a:p>
        </p:txBody>
      </p:sp>
      <p:pic>
        <p:nvPicPr>
          <p:cNvPr id="786" name="222222" descr="222222"/>
          <p:cNvPicPr>
            <a:picLocks noChangeAspect="1"/>
          </p:cNvPicPr>
          <p:nvPr/>
        </p:nvPicPr>
        <p:blipFill>
          <a:blip r:embed="rId3"/>
          <a:stretch>
            <a:fillRect/>
          </a:stretch>
        </p:blipFill>
        <p:spPr>
          <a:xfrm>
            <a:off x="6084887" y="1970088"/>
            <a:ext cx="2041526" cy="2057401"/>
          </a:xfrm>
          <a:prstGeom prst="rect">
            <a:avLst/>
          </a:prstGeom>
          <a:ln w="12700">
            <a:miter lim="400000"/>
            <a:headEnd/>
            <a:tailEnd/>
          </a:ln>
        </p:spPr>
      </p:pic>
      <p:sp>
        <p:nvSpPr>
          <p:cNvPr id="787" name="线条"/>
          <p:cNvSpPr/>
          <p:nvPr/>
        </p:nvSpPr>
        <p:spPr>
          <a:xfrm flipV="1">
            <a:off x="2054224" y="2006600"/>
            <a:ext cx="6040439" cy="2654300"/>
          </a:xfrm>
          <a:prstGeom prst="line">
            <a:avLst/>
          </a:prstGeom>
          <a:ln>
            <a:solidFill>
              <a:srgbClr val="FF5050"/>
            </a:solidFill>
            <a:prstDash val="dash"/>
          </a:ln>
        </p:spPr>
        <p:txBody>
          <a:bodyPr lIns="45719" rIns="45719"/>
          <a:lstStyle/>
          <a:p>
            <a:endParaRPr/>
          </a:p>
        </p:txBody>
      </p:sp>
      <p:pic>
        <p:nvPicPr>
          <p:cNvPr id="788" name="1" descr="1"/>
          <p:cNvPicPr>
            <a:picLocks noChangeAspect="1"/>
          </p:cNvPicPr>
          <p:nvPr/>
        </p:nvPicPr>
        <p:blipFill>
          <a:blip r:embed="rId4"/>
          <a:stretch>
            <a:fillRect/>
          </a:stretch>
        </p:blipFill>
        <p:spPr>
          <a:xfrm>
            <a:off x="1971675" y="2709863"/>
            <a:ext cx="4038600" cy="3611563"/>
          </a:xfrm>
          <a:prstGeom prst="rect">
            <a:avLst/>
          </a:prstGeom>
          <a:ln w="12700">
            <a:miter lim="400000"/>
            <a:headEnd/>
            <a:tailEnd/>
          </a:ln>
        </p:spPr>
      </p:pic>
      <p:sp>
        <p:nvSpPr>
          <p:cNvPr id="789" name="箭头"/>
          <p:cNvSpPr/>
          <p:nvPr/>
        </p:nvSpPr>
        <p:spPr>
          <a:xfrm>
            <a:off x="349250" y="4608512"/>
            <a:ext cx="1479550" cy="260351"/>
          </a:xfrm>
          <a:prstGeom prst="rightArrow">
            <a:avLst>
              <a:gd name="adj1" fmla="val 50000"/>
              <a:gd name="adj2" fmla="val 142073"/>
            </a:avLst>
          </a:prstGeom>
          <a:solidFill>
            <a:srgbClr val="F0AD00"/>
          </a:solidFill>
          <a:ln>
            <a:solidFill>
              <a:srgbClr val="000000"/>
            </a:solidFill>
            <a:miter/>
          </a:ln>
        </p:spPr>
        <p:txBody>
          <a:bodyPr lIns="45719" rIns="45719" anchor="ctr"/>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92" name="2．Histogram--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latin typeface="华文楷体" panose="02010600040101010101" charset="-122"/>
                <a:ea typeface="华文楷体" panose="02010600040101010101" charset="-122"/>
                <a:cs typeface="华文楷体" panose="02010600040101010101" charset="-122"/>
                <a:sym typeface="华文楷体" panose="02010600040101010101" charset="-122"/>
              </a:defRPr>
            </a:pPr>
            <a:r>
              <a:t>2．Histogram--Concept</a:t>
            </a:r>
          </a:p>
        </p:txBody>
      </p:sp>
      <p:sp>
        <p:nvSpPr>
          <p:cNvPr id="793" name="Grayscale histogram is a kind of statistical graph, which indicates the proportions of the number of pixels of different gray levels in the total number of pixels of the given image."/>
          <p:cNvSpPr txBox="1"/>
          <p:nvPr/>
        </p:nvSpPr>
        <p:spPr>
          <a:xfrm>
            <a:off x="539551" y="2533650"/>
            <a:ext cx="7776865" cy="2950845"/>
          </a:xfrm>
          <a:prstGeom prst="rect">
            <a:avLst/>
          </a:prstGeom>
          <a:solidFill>
            <a:srgbClr val="00FFFF"/>
          </a:solidFill>
          <a:ln>
            <a:solidFill>
              <a:srgbClr val="FF5050"/>
            </a:solidFill>
            <a:miter/>
          </a:ln>
        </p:spPr>
        <p:txBody>
          <a:bodyPr lIns="45719" rIns="45719">
            <a:spAutoFit/>
          </a:bodyPr>
          <a:lstStyle/>
          <a:p>
            <a:pPr>
              <a:lnSpc>
                <a:spcPct val="140000"/>
              </a:lnSpc>
              <a:defRPr sz="2800"/>
            </a:pPr>
            <a:r>
              <a:t>Grayscale histogram is a kind of </a:t>
            </a:r>
            <a:r>
              <a:rPr>
                <a:solidFill>
                  <a:srgbClr val="FF0000"/>
                </a:solidFill>
              </a:rPr>
              <a:t>statistical graph</a:t>
            </a:r>
            <a:r>
              <a:t>, which indicates the proportions of the number of pixels of different gray levels in the total number of pixels of the given image.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image122.png" descr="image122.png"/>
          <p:cNvPicPr>
            <a:picLocks noChangeAspect="1"/>
          </p:cNvPicPr>
          <p:nvPr/>
        </p:nvPicPr>
        <p:blipFill>
          <a:blip r:embed="rId2"/>
          <a:stretch>
            <a:fillRect/>
          </a:stretch>
        </p:blipFill>
        <p:spPr>
          <a:xfrm>
            <a:off x="2487613" y="2178050"/>
            <a:ext cx="5780088" cy="4508500"/>
          </a:xfrm>
          <a:prstGeom prst="rect">
            <a:avLst/>
          </a:prstGeom>
          <a:ln w="12700">
            <a:miter lim="400000"/>
            <a:headEnd/>
            <a:tailEnd/>
          </a:ln>
        </p:spPr>
      </p:pic>
      <p:sp>
        <p:nvSpPr>
          <p:cNvPr id="798"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99" name="2．Histogram--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Histogram--Concept</a:t>
            </a:r>
          </a:p>
        </p:txBody>
      </p:sp>
      <p:sp>
        <p:nvSpPr>
          <p:cNvPr id="800" name="r"/>
          <p:cNvSpPr txBox="1"/>
          <p:nvPr/>
        </p:nvSpPr>
        <p:spPr>
          <a:xfrm>
            <a:off x="5730875" y="5813425"/>
            <a:ext cx="300039" cy="637540"/>
          </a:xfrm>
          <a:prstGeom prst="rect">
            <a:avLst/>
          </a:prstGeom>
          <a:ln w="12700">
            <a:miter lim="400000"/>
          </a:ln>
        </p:spPr>
        <p:txBody>
          <a:bodyPr lIns="45719" rIns="45719">
            <a:spAutoFit/>
          </a:bodyPr>
          <a:lstStyle>
            <a:lvl1pPr>
              <a:spcBef>
                <a:spcPts val="2100"/>
              </a:spcBef>
              <a:defRPr sz="3600" i="1">
                <a:solidFill>
                  <a:srgbClr val="CC0066"/>
                </a:solidFill>
                <a:latin typeface="+mj-lt"/>
                <a:ea typeface="+mj-ea"/>
                <a:cs typeface="+mj-cs"/>
                <a:sym typeface="Helvetica"/>
              </a:defRPr>
            </a:lvl1pPr>
          </a:lstStyle>
          <a:p>
            <a:r>
              <a:t>r</a:t>
            </a:r>
          </a:p>
        </p:txBody>
      </p:sp>
      <p:sp>
        <p:nvSpPr>
          <p:cNvPr id="801" name="P(r)"/>
          <p:cNvSpPr txBox="1"/>
          <p:nvPr/>
        </p:nvSpPr>
        <p:spPr>
          <a:xfrm>
            <a:off x="2524125" y="2838450"/>
            <a:ext cx="995363" cy="637540"/>
          </a:xfrm>
          <a:prstGeom prst="rect">
            <a:avLst/>
          </a:prstGeom>
          <a:ln w="12700">
            <a:miter lim="400000"/>
          </a:ln>
        </p:spPr>
        <p:txBody>
          <a:bodyPr lIns="45719" rIns="45719">
            <a:spAutoFit/>
          </a:bodyPr>
          <a:lstStyle>
            <a:lvl1pPr>
              <a:spcBef>
                <a:spcPts val="2100"/>
              </a:spcBef>
              <a:defRPr sz="3600" i="1">
                <a:solidFill>
                  <a:srgbClr val="CC0066"/>
                </a:solidFill>
                <a:latin typeface="+mj-lt"/>
                <a:ea typeface="+mj-ea"/>
                <a:cs typeface="+mj-cs"/>
                <a:sym typeface="Helvetica"/>
              </a:defRPr>
            </a:lvl1pPr>
          </a:lstStyle>
          <a:p>
            <a:r>
              <a:t>P(r)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3" name="image122.png" descr="image122.png"/>
          <p:cNvPicPr>
            <a:picLocks noChangeAspect="1"/>
          </p:cNvPicPr>
          <p:nvPr/>
        </p:nvPicPr>
        <p:blipFill>
          <a:blip r:embed="rId3"/>
          <a:stretch>
            <a:fillRect/>
          </a:stretch>
        </p:blipFill>
        <p:spPr>
          <a:xfrm>
            <a:off x="2487613" y="2178050"/>
            <a:ext cx="5780088" cy="4508500"/>
          </a:xfrm>
          <a:prstGeom prst="rect">
            <a:avLst/>
          </a:prstGeom>
          <a:ln w="12700">
            <a:miter lim="400000"/>
            <a:headEnd/>
            <a:tailEnd/>
          </a:ln>
        </p:spPr>
      </p:pic>
      <p:sp>
        <p:nvSpPr>
          <p:cNvPr id="804"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05" name="2．Histogram--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Histogram--Concept</a:t>
            </a:r>
          </a:p>
        </p:txBody>
      </p:sp>
      <p:sp>
        <p:nvSpPr>
          <p:cNvPr id="806" name="Eight gray levels (from 0 to 7)"/>
          <p:cNvSpPr txBox="1"/>
          <p:nvPr/>
        </p:nvSpPr>
        <p:spPr>
          <a:xfrm>
            <a:off x="3563937" y="6140450"/>
            <a:ext cx="4641851" cy="469265"/>
          </a:xfrm>
          <a:prstGeom prst="rect">
            <a:avLst/>
          </a:prstGeom>
          <a:solidFill>
            <a:srgbClr val="00FFFF"/>
          </a:solidFill>
          <a:ln>
            <a:solidFill>
              <a:srgbClr val="FF5050"/>
            </a:solidFill>
            <a:miter/>
          </a:ln>
        </p:spPr>
        <p:txBody>
          <a:bodyPr lIns="45719" rIns="45719">
            <a:spAutoFit/>
          </a:bodyPr>
          <a:lstStyle>
            <a:lvl1pPr>
              <a:defRPr sz="2400">
                <a:solidFill>
                  <a:srgbClr val="CC0066"/>
                </a:solidFill>
              </a:defRPr>
            </a:lvl1pPr>
          </a:lstStyle>
          <a:p>
            <a:r>
              <a:t>Eight gray levels (from 0 to 7)</a:t>
            </a:r>
          </a:p>
        </p:txBody>
      </p:sp>
      <p:sp>
        <p:nvSpPr>
          <p:cNvPr id="807" name="The proportion of the number of pixels of different gray levels in the total number of pixels of the given image."/>
          <p:cNvSpPr txBox="1"/>
          <p:nvPr/>
        </p:nvSpPr>
        <p:spPr>
          <a:xfrm>
            <a:off x="179512" y="2780927"/>
            <a:ext cx="3067943" cy="2310766"/>
          </a:xfrm>
          <a:prstGeom prst="rect">
            <a:avLst/>
          </a:prstGeom>
          <a:solidFill>
            <a:srgbClr val="00FFFF"/>
          </a:solidFill>
          <a:ln>
            <a:solidFill>
              <a:srgbClr val="FF5050"/>
            </a:solidFill>
            <a:miter/>
          </a:ln>
        </p:spPr>
        <p:txBody>
          <a:bodyPr lIns="45719" rIns="45719">
            <a:spAutoFit/>
          </a:bodyPr>
          <a:lstStyle/>
          <a:p>
            <a:pPr>
              <a:defRPr sz="2400">
                <a:solidFill>
                  <a:srgbClr val="CC0066"/>
                </a:solidFill>
              </a:defRPr>
            </a:pPr>
            <a:r>
              <a:t>    The proportion of the number of pixels of different gray levels in the </a:t>
            </a:r>
            <a:r>
              <a:rPr>
                <a:solidFill>
                  <a:srgbClr val="000000"/>
                </a:solidFill>
              </a:rPr>
              <a:t>total number of pixels of the given image.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 name="image122.png" descr="image122.png"/>
          <p:cNvPicPr>
            <a:picLocks noChangeAspect="1"/>
          </p:cNvPicPr>
          <p:nvPr/>
        </p:nvPicPr>
        <p:blipFill>
          <a:blip r:embed="rId2"/>
          <a:stretch>
            <a:fillRect/>
          </a:stretch>
        </p:blipFill>
        <p:spPr>
          <a:xfrm>
            <a:off x="2487613" y="2178050"/>
            <a:ext cx="5780088" cy="4508500"/>
          </a:xfrm>
          <a:prstGeom prst="rect">
            <a:avLst/>
          </a:prstGeom>
          <a:ln w="12700">
            <a:miter lim="400000"/>
            <a:headEnd/>
            <a:tailEnd/>
          </a:ln>
        </p:spPr>
      </p:pic>
      <p:sp>
        <p:nvSpPr>
          <p:cNvPr id="812"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13" name="2．Histogram--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Histogram--Concept</a:t>
            </a:r>
          </a:p>
        </p:txBody>
      </p:sp>
      <p:sp>
        <p:nvSpPr>
          <p:cNvPr id="814" name="矩形"/>
          <p:cNvSpPr/>
          <p:nvPr/>
        </p:nvSpPr>
        <p:spPr>
          <a:xfrm>
            <a:off x="4513262" y="2317750"/>
            <a:ext cx="406401" cy="3497263"/>
          </a:xfrm>
          <a:prstGeom prst="rect">
            <a:avLst/>
          </a:prstGeom>
          <a:solidFill>
            <a:srgbClr val="CC0066"/>
          </a:solidFill>
          <a:ln>
            <a:solidFill>
              <a:srgbClr val="000000"/>
            </a:solidFill>
            <a:miter/>
          </a:ln>
        </p:spPr>
        <p:txBody>
          <a:bodyPr lIns="45719" rIns="45719" anchor="ctr"/>
          <a:lstStyle/>
          <a:p>
            <a:endParaRPr/>
          </a:p>
        </p:txBody>
      </p:sp>
      <p:sp>
        <p:nvSpPr>
          <p:cNvPr id="815" name="1"/>
          <p:cNvSpPr txBox="1"/>
          <p:nvPr/>
        </p:nvSpPr>
        <p:spPr>
          <a:xfrm>
            <a:off x="4567237" y="5733255"/>
            <a:ext cx="336551" cy="421641"/>
          </a:xfrm>
          <a:prstGeom prst="rect">
            <a:avLst/>
          </a:prstGeom>
          <a:solidFill>
            <a:srgbClr val="FFFFFF"/>
          </a:solidFill>
          <a:ln w="12700">
            <a:miter lim="400000"/>
          </a:ln>
        </p:spPr>
        <p:txBody>
          <a:bodyPr lIns="45719" rIns="45719">
            <a:spAutoFit/>
          </a:bodyPr>
          <a:lstStyle>
            <a:lvl1pPr>
              <a:defRPr sz="2200" b="1">
                <a:solidFill>
                  <a:srgbClr val="CC0066"/>
                </a:solidFill>
                <a:latin typeface="+mj-lt"/>
                <a:ea typeface="+mj-ea"/>
                <a:cs typeface="+mj-cs"/>
                <a:sym typeface="Helvetica"/>
              </a:defRPr>
            </a:lvl1pPr>
          </a:lstStyle>
          <a:p>
            <a:r>
              <a:t>1</a:t>
            </a:r>
          </a:p>
        </p:txBody>
      </p:sp>
      <p:sp>
        <p:nvSpPr>
          <p:cNvPr id="816" name="0.25"/>
          <p:cNvSpPr txBox="1"/>
          <p:nvPr/>
        </p:nvSpPr>
        <p:spPr>
          <a:xfrm>
            <a:off x="2971800" y="2185988"/>
            <a:ext cx="647934" cy="421641"/>
          </a:xfrm>
          <a:prstGeom prst="rect">
            <a:avLst/>
          </a:prstGeom>
          <a:solidFill>
            <a:srgbClr val="FFFFFF"/>
          </a:solidFill>
          <a:ln w="12700">
            <a:miter lim="400000"/>
          </a:ln>
        </p:spPr>
        <p:txBody>
          <a:bodyPr wrap="none" lIns="45719" rIns="45719">
            <a:spAutoFit/>
          </a:bodyPr>
          <a:lstStyle>
            <a:lvl1pPr>
              <a:defRPr sz="2200" b="1">
                <a:solidFill>
                  <a:srgbClr val="CC0066"/>
                </a:solidFill>
                <a:latin typeface="+mj-lt"/>
                <a:ea typeface="+mj-ea"/>
                <a:cs typeface="+mj-cs"/>
                <a:sym typeface="Helvetica"/>
              </a:defRPr>
            </a:lvl1pPr>
          </a:lstStyle>
          <a:p>
            <a:r>
              <a:t>0.25</a:t>
            </a:r>
          </a:p>
        </p:txBody>
      </p:sp>
      <p:sp>
        <p:nvSpPr>
          <p:cNvPr id="817" name="Eight gray levels (from 0 to 7)"/>
          <p:cNvSpPr txBox="1"/>
          <p:nvPr/>
        </p:nvSpPr>
        <p:spPr>
          <a:xfrm>
            <a:off x="3563937" y="6140450"/>
            <a:ext cx="4641851" cy="431165"/>
          </a:xfrm>
          <a:prstGeom prst="rect">
            <a:avLst/>
          </a:prstGeom>
          <a:solidFill>
            <a:srgbClr val="00FFFF"/>
          </a:solidFill>
          <a:ln>
            <a:solidFill>
              <a:srgbClr val="FF5050"/>
            </a:solidFill>
            <a:miter/>
          </a:ln>
        </p:spPr>
        <p:txBody>
          <a:bodyPr lIns="45719" rIns="45719">
            <a:spAutoFit/>
          </a:bodyPr>
          <a:lstStyle>
            <a:lvl1pPr>
              <a:defRPr sz="2200">
                <a:solidFill>
                  <a:srgbClr val="CC0066"/>
                </a:solidFill>
              </a:defRPr>
            </a:lvl1pPr>
          </a:lstStyle>
          <a:p>
            <a:r>
              <a:t>Eight gray levels (from 0 to 7)</a:t>
            </a:r>
          </a:p>
        </p:txBody>
      </p:sp>
      <p:sp>
        <p:nvSpPr>
          <p:cNvPr id="818" name="The proportion of the number of pixels of different gray levels in the total number of pixels of the given image."/>
          <p:cNvSpPr txBox="1"/>
          <p:nvPr/>
        </p:nvSpPr>
        <p:spPr>
          <a:xfrm>
            <a:off x="179512" y="2889518"/>
            <a:ext cx="3139951" cy="2082166"/>
          </a:xfrm>
          <a:prstGeom prst="rect">
            <a:avLst/>
          </a:prstGeom>
          <a:solidFill>
            <a:srgbClr val="00FFFF"/>
          </a:solidFill>
          <a:ln>
            <a:solidFill>
              <a:srgbClr val="FF5050"/>
            </a:solidFill>
            <a:miter/>
          </a:ln>
        </p:spPr>
        <p:txBody>
          <a:bodyPr lIns="45719" rIns="45719">
            <a:spAutoFit/>
          </a:bodyPr>
          <a:lstStyle/>
          <a:p>
            <a:pPr>
              <a:defRPr sz="2200">
                <a:solidFill>
                  <a:srgbClr val="CC0066"/>
                </a:solidFill>
              </a:defRPr>
            </a:pPr>
            <a:r>
              <a:t>The proportion of the number of pixels of different gray levels in the </a:t>
            </a:r>
            <a:r>
              <a:rPr>
                <a:solidFill>
                  <a:srgbClr val="000000"/>
                </a:solidFill>
              </a:rPr>
              <a:t>total number of pixels of the given image.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Grayscale image and histogram"/>
          <p:cNvSpPr txBox="1">
            <a:spLocks noGrp="1"/>
          </p:cNvSpPr>
          <p:nvPr>
            <p:ph type="title"/>
          </p:nvPr>
        </p:nvSpPr>
        <p:spPr>
          <a:xfrm>
            <a:off x="457200" y="332656"/>
            <a:ext cx="8229600" cy="941388"/>
          </a:xfrm>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21" name="2．Histogram—Mathematical formulation"/>
          <p:cNvSpPr txBox="1">
            <a:spLocks noGrp="1"/>
          </p:cNvSpPr>
          <p:nvPr>
            <p:ph type="body" sz="quarter" idx="1"/>
          </p:nvPr>
        </p:nvSpPr>
        <p:spPr>
          <a:xfrm>
            <a:off x="457199" y="1600200"/>
            <a:ext cx="5767390" cy="520700"/>
          </a:xfrm>
          <a:prstGeom prst="rect">
            <a:avLst/>
          </a:prstGeom>
        </p:spPr>
        <p:txBody>
          <a:bodyPr/>
          <a:lstStyle/>
          <a:p>
            <a:pPr marL="316865" indent="-199390" defTabSz="905510">
              <a:buSzTx/>
              <a:buFont typeface="Wingdings 2" panose="05020102010507070707"/>
              <a:buNone/>
              <a:defRPr sz="2375">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Histogram—Mathematical formulation</a:t>
            </a:r>
          </a:p>
        </p:txBody>
      </p:sp>
      <p:pic>
        <p:nvPicPr>
          <p:cNvPr id="822" name="image124.png" descr="image124.png"/>
          <p:cNvPicPr>
            <a:picLocks noChangeAspect="1"/>
          </p:cNvPicPr>
          <p:nvPr/>
        </p:nvPicPr>
        <p:blipFill>
          <a:blip r:embed="rId3"/>
          <a:stretch>
            <a:fillRect/>
          </a:stretch>
        </p:blipFill>
        <p:spPr>
          <a:xfrm>
            <a:off x="6530975" y="996077"/>
            <a:ext cx="2295525" cy="1790701"/>
          </a:xfrm>
          <a:prstGeom prst="rect">
            <a:avLst/>
          </a:prstGeom>
          <a:ln w="12700">
            <a:miter lim="400000"/>
            <a:headEnd/>
            <a:tailEnd/>
          </a:ln>
        </p:spPr>
      </p:pic>
      <p:sp>
        <p:nvSpPr>
          <p:cNvPr id="823" name="Given gray levels ranging from [0,L-1], the image’s grayscale histogram can be represented by the following discrete function:…"/>
          <p:cNvSpPr txBox="1"/>
          <p:nvPr/>
        </p:nvSpPr>
        <p:spPr>
          <a:xfrm>
            <a:off x="1011237" y="2767013"/>
            <a:ext cx="7026276" cy="3153665"/>
          </a:xfrm>
          <a:prstGeom prst="rect">
            <a:avLst/>
          </a:prstGeom>
          <a:ln w="12700">
            <a:miter lim="400000"/>
          </a:ln>
        </p:spPr>
        <p:txBody>
          <a:bodyPr lIns="45719" rIns="45719">
            <a:spAutoFit/>
          </a:bodyPr>
          <a:lstStyle/>
          <a:p>
            <a:pPr>
              <a:defRPr sz="2400"/>
            </a:pPr>
            <a:r>
              <a:t>       Given gray levels ranging from [0,</a:t>
            </a:r>
            <a:r>
              <a:rPr i="1">
                <a:latin typeface="+mj-lt"/>
                <a:ea typeface="+mj-ea"/>
                <a:cs typeface="+mj-cs"/>
                <a:sym typeface="Helvetica"/>
              </a:rPr>
              <a:t>L</a:t>
            </a:r>
            <a:r>
              <a:t>-1], the image’s grayscale histogram can be represented by the following discrete function: </a:t>
            </a:r>
            <a:endParaRPr>
              <a:latin typeface="Arial" panose="020B0604020202020204"/>
              <a:ea typeface="Arial" panose="020B0604020202020204"/>
              <a:cs typeface="Arial" panose="020B0604020202020204"/>
              <a:sym typeface="Arial" panose="020B0604020202020204"/>
            </a:endParaRPr>
          </a:p>
          <a:p>
            <a:pPr>
              <a:defRPr sz="2400"/>
            </a:pPr>
            <a:endParaRPr>
              <a:latin typeface="Arial" panose="020B0604020202020204"/>
              <a:ea typeface="Arial" panose="020B0604020202020204"/>
              <a:cs typeface="Arial" panose="020B0604020202020204"/>
              <a:sym typeface="Arial" panose="020B0604020202020204"/>
            </a:endParaRPr>
          </a:p>
          <a:p>
            <a:pPr>
              <a:defRPr sz="2400"/>
            </a:pPr>
            <a:endParaRPr>
              <a:latin typeface="Arial" panose="020B0604020202020204"/>
              <a:ea typeface="Arial" panose="020B0604020202020204"/>
              <a:cs typeface="Arial" panose="020B0604020202020204"/>
              <a:sym typeface="Arial" panose="020B0604020202020204"/>
            </a:endParaRPr>
          </a:p>
          <a:p>
            <a:pPr>
              <a:defRPr sz="2400"/>
            </a:pPr>
            <a:r>
              <a:t>where, </a:t>
            </a:r>
            <a:r>
              <a:rPr i="1">
                <a:latin typeface="+mj-lt"/>
                <a:ea typeface="+mj-ea"/>
                <a:cs typeface="+mj-cs"/>
                <a:sym typeface="Helvetica"/>
              </a:rPr>
              <a:t>r</a:t>
            </a:r>
            <a:r>
              <a:rPr i="1" baseline="-25000">
                <a:latin typeface="+mj-lt"/>
                <a:ea typeface="+mj-ea"/>
                <a:cs typeface="+mj-cs"/>
                <a:sym typeface="Helvetica"/>
              </a:rPr>
              <a:t>k </a:t>
            </a:r>
            <a:r>
              <a:t>is the k-th gray level, </a:t>
            </a:r>
            <a:r>
              <a:rPr i="1">
                <a:latin typeface="+mj-lt"/>
                <a:ea typeface="+mj-ea"/>
                <a:cs typeface="+mj-cs"/>
                <a:sym typeface="Helvetica"/>
              </a:rPr>
              <a:t>n</a:t>
            </a:r>
            <a:r>
              <a:rPr i="1" baseline="-25000">
                <a:latin typeface="+mj-lt"/>
                <a:ea typeface="+mj-ea"/>
                <a:cs typeface="+mj-cs"/>
                <a:sym typeface="Helvetica"/>
              </a:rPr>
              <a:t>k </a:t>
            </a:r>
            <a:r>
              <a:t>is the number of pixels of gray level </a:t>
            </a:r>
            <a:r>
              <a:rPr i="1">
                <a:latin typeface="+mj-lt"/>
                <a:ea typeface="+mj-ea"/>
                <a:cs typeface="+mj-cs"/>
                <a:sym typeface="Helvetica"/>
              </a:rPr>
              <a:t>r</a:t>
            </a:r>
            <a:r>
              <a:rPr i="1" baseline="-25000">
                <a:latin typeface="+mj-lt"/>
                <a:ea typeface="+mj-ea"/>
                <a:cs typeface="+mj-cs"/>
                <a:sym typeface="Helvetica"/>
              </a:rPr>
              <a:t>k </a:t>
            </a:r>
            <a:r>
              <a:t>, 0 ≤ </a:t>
            </a:r>
            <a:r>
              <a:rPr i="1">
                <a:latin typeface="+mj-lt"/>
                <a:ea typeface="+mj-ea"/>
                <a:cs typeface="+mj-cs"/>
                <a:sym typeface="Helvetica"/>
              </a:rPr>
              <a:t>k</a:t>
            </a:r>
            <a:r>
              <a:t> ≤ </a:t>
            </a:r>
            <a:r>
              <a:rPr i="1">
                <a:latin typeface="+mj-lt"/>
                <a:ea typeface="+mj-ea"/>
                <a:cs typeface="+mj-cs"/>
                <a:sym typeface="Helvetica"/>
              </a:rPr>
              <a:t>L</a:t>
            </a:r>
            <a:r>
              <a:t>-1, 0 ≤ </a:t>
            </a:r>
            <a:r>
              <a:rPr i="1">
                <a:latin typeface="+mj-lt"/>
                <a:ea typeface="+mj-ea"/>
                <a:cs typeface="+mj-cs"/>
                <a:sym typeface="Helvetica"/>
              </a:rPr>
              <a:t>n</a:t>
            </a:r>
            <a:r>
              <a:rPr i="1" baseline="-25000">
                <a:latin typeface="+mj-lt"/>
                <a:ea typeface="+mj-ea"/>
                <a:cs typeface="+mj-cs"/>
                <a:sym typeface="Helvetica"/>
              </a:rPr>
              <a:t>k</a:t>
            </a:r>
            <a:r>
              <a:t> ≤ </a:t>
            </a:r>
            <a:r>
              <a:rPr i="1">
                <a:latin typeface="+mj-lt"/>
                <a:ea typeface="+mj-ea"/>
                <a:cs typeface="+mj-cs"/>
                <a:sym typeface="Helvetica"/>
              </a:rPr>
              <a:t>n</a:t>
            </a:r>
            <a:r>
              <a:t>-1, </a:t>
            </a:r>
            <a:r>
              <a:rPr i="1">
                <a:latin typeface="+mj-lt"/>
                <a:ea typeface="+mj-ea"/>
                <a:cs typeface="+mj-cs"/>
                <a:sym typeface="Helvetica"/>
              </a:rPr>
              <a:t>n is the total number of pixels in the image</a:t>
            </a:r>
          </a:p>
        </p:txBody>
      </p:sp>
      <p:grpSp>
        <p:nvGrpSpPr>
          <p:cNvPr id="826" name="成组"/>
          <p:cNvGrpSpPr/>
          <p:nvPr/>
        </p:nvGrpSpPr>
        <p:grpSpPr>
          <a:xfrm>
            <a:off x="3491879" y="4005064"/>
            <a:ext cx="1533526" cy="565151"/>
            <a:chOff x="0" y="0"/>
            <a:chExt cx="1533525" cy="565150"/>
          </a:xfrm>
        </p:grpSpPr>
        <p:sp>
          <p:nvSpPr>
            <p:cNvPr id="824" name="矩形"/>
            <p:cNvSpPr/>
            <p:nvPr/>
          </p:nvSpPr>
          <p:spPr>
            <a:xfrm>
              <a:off x="0" y="0"/>
              <a:ext cx="1533525" cy="565150"/>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825" name="image123.pdf" descr="image123.pdf"/>
            <p:cNvPicPr>
              <a:picLocks noChangeAspect="1"/>
            </p:cNvPicPr>
            <p:nvPr/>
          </p:nvPicPr>
          <p:blipFill>
            <a:blip r:embed="rId4"/>
            <a:stretch>
              <a:fillRect/>
            </a:stretch>
          </p:blipFill>
          <p:spPr>
            <a:xfrm>
              <a:off x="0" y="0"/>
              <a:ext cx="1533525" cy="565150"/>
            </a:xfrm>
            <a:prstGeom prst="rect">
              <a:avLst/>
            </a:prstGeom>
            <a:ln w="9525" cap="flat">
              <a:solidFill>
                <a:srgbClr val="FF5050"/>
              </a:solidFill>
              <a:prstDash val="solid"/>
              <a:miter lim="800000"/>
              <a:headEnd/>
              <a:tailEnd/>
            </a:ln>
            <a:effectLst/>
          </p:spPr>
        </p:pic>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Grayscale image and histogram"/>
          <p:cNvSpPr txBox="1">
            <a:spLocks noGrp="1"/>
          </p:cNvSpPr>
          <p:nvPr>
            <p:ph type="title"/>
          </p:nvPr>
        </p:nvSpPr>
        <p:spPr>
          <a:xfrm>
            <a:off x="457200" y="116632"/>
            <a:ext cx="8229600" cy="941389"/>
          </a:xfrm>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31" name="2．Histogram—Mathematical formulation"/>
          <p:cNvSpPr txBox="1">
            <a:spLocks noGrp="1"/>
          </p:cNvSpPr>
          <p:nvPr>
            <p:ph type="body" sz="quarter" idx="1"/>
          </p:nvPr>
        </p:nvSpPr>
        <p:spPr>
          <a:xfrm>
            <a:off x="457199" y="1600200"/>
            <a:ext cx="5767390" cy="520700"/>
          </a:xfrm>
          <a:prstGeom prst="rect">
            <a:avLst/>
          </a:prstGeom>
        </p:spPr>
        <p:txBody>
          <a:bodyPr/>
          <a:lstStyle/>
          <a:p>
            <a:pPr marL="316865" indent="-199390" defTabSz="905510">
              <a:buSzTx/>
              <a:buFont typeface="Wingdings 2" panose="05020102010507070707"/>
              <a:buNone/>
              <a:defRPr sz="2375">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Histogram—Mathematical formulation</a:t>
            </a:r>
          </a:p>
        </p:txBody>
      </p:sp>
      <p:pic>
        <p:nvPicPr>
          <p:cNvPr id="832" name="image124.png" descr="image124.png"/>
          <p:cNvPicPr>
            <a:picLocks noChangeAspect="1"/>
          </p:cNvPicPr>
          <p:nvPr/>
        </p:nvPicPr>
        <p:blipFill>
          <a:blip r:embed="rId3"/>
          <a:stretch>
            <a:fillRect/>
          </a:stretch>
        </p:blipFill>
        <p:spPr>
          <a:xfrm>
            <a:off x="6530975" y="922337"/>
            <a:ext cx="2295525" cy="1790701"/>
          </a:xfrm>
          <a:prstGeom prst="rect">
            <a:avLst/>
          </a:prstGeom>
          <a:ln w="12700">
            <a:miter lim="400000"/>
            <a:headEnd/>
            <a:tailEnd/>
          </a:ln>
        </p:spPr>
      </p:pic>
      <p:sp>
        <p:nvSpPr>
          <p:cNvPr id="833" name="Usually probability density function is employed to normalized the histogram:："/>
          <p:cNvSpPr txBox="1"/>
          <p:nvPr/>
        </p:nvSpPr>
        <p:spPr>
          <a:xfrm>
            <a:off x="896937" y="2500313"/>
            <a:ext cx="7026276" cy="878841"/>
          </a:xfrm>
          <a:prstGeom prst="rect">
            <a:avLst/>
          </a:prstGeom>
          <a:ln w="12700">
            <a:miter lim="400000"/>
          </a:ln>
        </p:spPr>
        <p:txBody>
          <a:bodyPr lIns="45719" rIns="45719">
            <a:spAutoFit/>
          </a:bodyPr>
          <a:lstStyle/>
          <a:p>
            <a:pPr>
              <a:defRPr sz="2400"/>
            </a:pPr>
            <a:r>
              <a:t>Usually probability density function is employed to normalized the histogram:</a:t>
            </a:r>
            <a:r>
              <a:rPr>
                <a:latin typeface="仿宋_GB2312"/>
                <a:ea typeface="仿宋_GB2312"/>
                <a:cs typeface="仿宋_GB2312"/>
                <a:sym typeface="仿宋_GB2312"/>
              </a:rPr>
              <a:t>：</a:t>
            </a:r>
          </a:p>
        </p:txBody>
      </p:sp>
      <p:grpSp>
        <p:nvGrpSpPr>
          <p:cNvPr id="836" name="成组"/>
          <p:cNvGrpSpPr/>
          <p:nvPr/>
        </p:nvGrpSpPr>
        <p:grpSpPr>
          <a:xfrm>
            <a:off x="1011237" y="4407494"/>
            <a:ext cx="6880226" cy="461666"/>
            <a:chOff x="0" y="0"/>
            <a:chExt cx="6880225" cy="461664"/>
          </a:xfrm>
        </p:grpSpPr>
        <p:sp>
          <p:nvSpPr>
            <p:cNvPr id="834" name="矩形"/>
            <p:cNvSpPr/>
            <p:nvPr/>
          </p:nvSpPr>
          <p:spPr>
            <a:xfrm>
              <a:off x="0" y="0"/>
              <a:ext cx="6880225" cy="461665"/>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835" name="文本"/>
            <p:cNvSpPr txBox="1"/>
            <p:nvPr/>
          </p:nvSpPr>
          <p:spPr>
            <a:xfrm>
              <a:off x="0" y="0"/>
              <a:ext cx="6880225"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839" name="成组"/>
          <p:cNvGrpSpPr/>
          <p:nvPr/>
        </p:nvGrpSpPr>
        <p:grpSpPr>
          <a:xfrm>
            <a:off x="3575050" y="5121275"/>
            <a:ext cx="1752600" cy="996950"/>
            <a:chOff x="0" y="0"/>
            <a:chExt cx="1752600" cy="996950"/>
          </a:xfrm>
        </p:grpSpPr>
        <p:sp>
          <p:nvSpPr>
            <p:cNvPr id="837" name="矩形"/>
            <p:cNvSpPr/>
            <p:nvPr/>
          </p:nvSpPr>
          <p:spPr>
            <a:xfrm>
              <a:off x="0" y="0"/>
              <a:ext cx="1752600" cy="996950"/>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838" name="image125.pdf" descr="image125.pdf"/>
            <p:cNvPicPr>
              <a:picLocks noChangeAspect="1"/>
            </p:cNvPicPr>
            <p:nvPr/>
          </p:nvPicPr>
          <p:blipFill>
            <a:blip r:embed="rId5"/>
            <a:stretch>
              <a:fillRect/>
            </a:stretch>
          </p:blipFill>
          <p:spPr>
            <a:xfrm>
              <a:off x="0" y="0"/>
              <a:ext cx="1752600" cy="996950"/>
            </a:xfrm>
            <a:prstGeom prst="rect">
              <a:avLst/>
            </a:prstGeom>
            <a:ln w="9525" cap="flat">
              <a:solidFill>
                <a:srgbClr val="FF5050"/>
              </a:solidFill>
              <a:prstDash val="solid"/>
              <a:miter lim="800000"/>
              <a:headEnd/>
              <a:tailEnd/>
            </a:ln>
            <a:effectLst/>
          </p:spPr>
        </p:pic>
      </p:grpSp>
      <p:grpSp>
        <p:nvGrpSpPr>
          <p:cNvPr id="842" name="成组"/>
          <p:cNvGrpSpPr/>
          <p:nvPr/>
        </p:nvGrpSpPr>
        <p:grpSpPr>
          <a:xfrm>
            <a:off x="3287712" y="3548434"/>
            <a:ext cx="1917701" cy="528639"/>
            <a:chOff x="0" y="0"/>
            <a:chExt cx="1917700" cy="528637"/>
          </a:xfrm>
        </p:grpSpPr>
        <p:sp>
          <p:nvSpPr>
            <p:cNvPr id="840" name="矩形"/>
            <p:cNvSpPr/>
            <p:nvPr/>
          </p:nvSpPr>
          <p:spPr>
            <a:xfrm>
              <a:off x="0" y="0"/>
              <a:ext cx="1917700" cy="528638"/>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841" name="image126.pdf" descr="image126.pdf"/>
            <p:cNvPicPr>
              <a:picLocks noChangeAspect="1"/>
            </p:cNvPicPr>
            <p:nvPr/>
          </p:nvPicPr>
          <p:blipFill>
            <a:blip r:embed="rId6"/>
            <a:stretch>
              <a:fillRect/>
            </a:stretch>
          </p:blipFill>
          <p:spPr>
            <a:xfrm>
              <a:off x="0" y="0"/>
              <a:ext cx="1917700" cy="528638"/>
            </a:xfrm>
            <a:prstGeom prst="rect">
              <a:avLst/>
            </a:prstGeom>
            <a:ln w="9525" cap="flat">
              <a:solidFill>
                <a:srgbClr val="FF5050"/>
              </a:solidFill>
              <a:prstDash val="solid"/>
              <a:miter lim="800000"/>
              <a:headEnd/>
              <a:tailEnd/>
            </a:ln>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Grayscale image and histogram"/>
          <p:cNvSpPr txBox="1">
            <a:spLocks noGrp="1"/>
          </p:cNvSpPr>
          <p:nvPr>
            <p:ph type="title"/>
          </p:nvPr>
        </p:nvSpPr>
        <p:spPr>
          <a:xfrm>
            <a:off x="457200" y="188640"/>
            <a:ext cx="8229600" cy="941388"/>
          </a:xfrm>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47" name="2．Histogram--Example"/>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Histogram--Example</a:t>
            </a:r>
          </a:p>
        </p:txBody>
      </p:sp>
      <p:grpSp>
        <p:nvGrpSpPr>
          <p:cNvPr id="852" name="成组"/>
          <p:cNvGrpSpPr/>
          <p:nvPr/>
        </p:nvGrpSpPr>
        <p:grpSpPr>
          <a:xfrm>
            <a:off x="2238375" y="2246313"/>
            <a:ext cx="5041900" cy="4008438"/>
            <a:chOff x="0" y="0"/>
            <a:chExt cx="5041900" cy="4008437"/>
          </a:xfrm>
        </p:grpSpPr>
        <p:pic>
          <p:nvPicPr>
            <p:cNvPr id="848" name="image128.png" descr="image128.png"/>
            <p:cNvPicPr>
              <a:picLocks noChangeAspect="1"/>
            </p:cNvPicPr>
            <p:nvPr/>
          </p:nvPicPr>
          <p:blipFill>
            <a:blip r:embed="rId2"/>
            <a:stretch>
              <a:fillRect/>
            </a:stretch>
          </p:blipFill>
          <p:spPr>
            <a:xfrm>
              <a:off x="0" y="4762"/>
              <a:ext cx="2503488" cy="2457451"/>
            </a:xfrm>
            <a:prstGeom prst="rect">
              <a:avLst/>
            </a:prstGeom>
            <a:ln w="12700" cap="flat">
              <a:noFill/>
              <a:miter lim="400000"/>
              <a:headEnd/>
              <a:tailEnd/>
            </a:ln>
            <a:effectLst/>
          </p:spPr>
        </p:pic>
        <p:pic>
          <p:nvPicPr>
            <p:cNvPr id="849" name="image129.jpeg" descr="image129.jpeg"/>
            <p:cNvPicPr>
              <a:picLocks noChangeAspect="1"/>
            </p:cNvPicPr>
            <p:nvPr/>
          </p:nvPicPr>
          <p:blipFill>
            <a:blip r:embed="rId3"/>
            <a:stretch>
              <a:fillRect/>
            </a:stretch>
          </p:blipFill>
          <p:spPr>
            <a:xfrm>
              <a:off x="2581275" y="-1"/>
              <a:ext cx="2460625" cy="2436814"/>
            </a:xfrm>
            <a:prstGeom prst="rect">
              <a:avLst/>
            </a:prstGeom>
            <a:ln w="12700" cap="flat">
              <a:noFill/>
              <a:miter lim="400000"/>
              <a:headEnd/>
              <a:tailEnd/>
            </a:ln>
            <a:effectLst/>
          </p:spPr>
        </p:pic>
        <p:pic>
          <p:nvPicPr>
            <p:cNvPr id="850" name="image130.png" descr="image130.png"/>
            <p:cNvPicPr>
              <a:picLocks noChangeAspect="1"/>
            </p:cNvPicPr>
            <p:nvPr/>
          </p:nvPicPr>
          <p:blipFill>
            <a:blip r:embed="rId4"/>
            <a:stretch>
              <a:fillRect/>
            </a:stretch>
          </p:blipFill>
          <p:spPr>
            <a:xfrm>
              <a:off x="25400" y="2606674"/>
              <a:ext cx="2455863" cy="1401764"/>
            </a:xfrm>
            <a:prstGeom prst="rect">
              <a:avLst/>
            </a:prstGeom>
            <a:ln w="12700" cap="flat">
              <a:noFill/>
              <a:miter lim="400000"/>
              <a:headEnd/>
              <a:tailEnd/>
            </a:ln>
            <a:effectLst/>
          </p:spPr>
        </p:pic>
        <p:pic>
          <p:nvPicPr>
            <p:cNvPr id="851" name="image131.png" descr="image131.png"/>
            <p:cNvPicPr>
              <a:picLocks noChangeAspect="1"/>
            </p:cNvPicPr>
            <p:nvPr/>
          </p:nvPicPr>
          <p:blipFill>
            <a:blip r:embed="rId5"/>
            <a:stretch>
              <a:fillRect/>
            </a:stretch>
          </p:blipFill>
          <p:spPr>
            <a:xfrm>
              <a:off x="2601912" y="2617787"/>
              <a:ext cx="2409826" cy="1368426"/>
            </a:xfrm>
            <a:prstGeom prst="rect">
              <a:avLst/>
            </a:prstGeom>
            <a:ln w="12700" cap="flat">
              <a:noFill/>
              <a:miter lim="400000"/>
              <a:headEnd/>
              <a:tailEnd/>
            </a:ln>
            <a:effectLst/>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Main content"/>
          <p:cNvSpPr txBox="1">
            <a:spLocks noGrp="1"/>
          </p:cNvSpPr>
          <p:nvPr>
            <p:ph type="title"/>
          </p:nvPr>
        </p:nvSpPr>
        <p:spPr>
          <a:xfrm>
            <a:off x="395288" y="260350"/>
            <a:ext cx="8229601" cy="941388"/>
          </a:xfrm>
          <a:prstGeom prst="rect">
            <a:avLst/>
          </a:prstGeom>
        </p:spPr>
        <p:txBody>
          <a:bodyPr/>
          <a:lstStyle>
            <a:lvl1pPr>
              <a:defRPr sz="3600"/>
            </a:lvl1pPr>
          </a:lstStyle>
          <a:p>
            <a:r>
              <a:t>Main content</a:t>
            </a:r>
          </a:p>
        </p:txBody>
      </p:sp>
      <p:sp>
        <p:nvSpPr>
          <p:cNvPr id="585" name="Image grayscale transform…"/>
          <p:cNvSpPr txBox="1">
            <a:spLocks noGrp="1"/>
          </p:cNvSpPr>
          <p:nvPr>
            <p:ph type="body" idx="1"/>
          </p:nvPr>
        </p:nvSpPr>
        <p:spPr>
          <a:xfrm>
            <a:off x="539551" y="1628799"/>
            <a:ext cx="8229601" cy="4525964"/>
          </a:xfrm>
          <a:prstGeom prst="rect">
            <a:avLst/>
          </a:prstGeom>
        </p:spPr>
        <p:txBody>
          <a:bodyPr/>
          <a:lstStyle/>
          <a:p>
            <a:pPr>
              <a:defRPr sz="2800"/>
            </a:pPr>
            <a:r>
              <a:t>Image grayscale transform</a:t>
            </a:r>
          </a:p>
          <a:p>
            <a:pPr marL="731520" lvl="1" indent="-274320">
              <a:spcBef>
                <a:spcPts val="500"/>
              </a:spcBef>
              <a:buClr>
                <a:srgbClr val="60B5CC"/>
              </a:buClr>
              <a:defRPr sz="2400"/>
            </a:pPr>
            <a:r>
              <a:t>Visibility of image</a:t>
            </a:r>
            <a:endParaRPr sz="2800"/>
          </a:p>
          <a:p>
            <a:pPr marL="731520" lvl="1" indent="-274320">
              <a:spcBef>
                <a:spcPts val="500"/>
              </a:spcBef>
              <a:buClr>
                <a:srgbClr val="60B5CC"/>
              </a:buClr>
              <a:defRPr sz="2400"/>
            </a:pPr>
            <a:r>
              <a:t>Visibility enhancement: a logarithmic operation</a:t>
            </a:r>
            <a:endParaRPr sz="2800"/>
          </a:p>
          <a:p>
            <a:pPr marL="731520" lvl="1" indent="-274320">
              <a:spcBef>
                <a:spcPts val="500"/>
              </a:spcBef>
              <a:buClr>
                <a:srgbClr val="60B5CC"/>
              </a:buClr>
              <a:defRPr sz="2400"/>
            </a:pPr>
            <a:r>
              <a:t>Image histogram</a:t>
            </a:r>
            <a:endParaRPr sz="2000"/>
          </a:p>
          <a:p>
            <a:pPr marL="731520" lvl="1" indent="-274320">
              <a:spcBef>
                <a:spcPts val="500"/>
              </a:spcBef>
              <a:buClr>
                <a:srgbClr val="60B5CC"/>
              </a:buClr>
              <a:defRPr sz="2400"/>
            </a:pPr>
            <a:r>
              <a:t>Histogram equalization and fitting</a:t>
            </a:r>
            <a:endParaRPr sz="2800"/>
          </a:p>
          <a:p>
            <a:pPr marL="731520" lvl="1" indent="-274320">
              <a:spcBef>
                <a:spcPts val="500"/>
              </a:spcBef>
              <a:buClr>
                <a:srgbClr val="60B5CC"/>
              </a:buClr>
              <a:defRPr sz="2400"/>
            </a:pPr>
            <a:r>
              <a:t>Histogram linear transform</a:t>
            </a:r>
            <a:endParaRPr sz="2800"/>
          </a:p>
          <a:p>
            <a:pPr marL="731520" lvl="1" indent="-274320">
              <a:spcBef>
                <a:spcPts val="500"/>
              </a:spcBef>
              <a:buClr>
                <a:srgbClr val="60B5CC"/>
              </a:buClr>
              <a:defRPr sz="2400"/>
            </a:pPr>
            <a:r>
              <a:t>Histogram nonlinear transform</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Grayscale image and histogram"/>
          <p:cNvSpPr txBox="1">
            <a:spLocks noGrp="1"/>
          </p:cNvSpPr>
          <p:nvPr>
            <p:ph type="title"/>
          </p:nvPr>
        </p:nvSpPr>
        <p:spPr>
          <a:xfrm>
            <a:off x="457200" y="188640"/>
            <a:ext cx="8229600" cy="941388"/>
          </a:xfrm>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55" name="2．Histogram--Example"/>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Histogram--Example</a:t>
            </a:r>
          </a:p>
        </p:txBody>
      </p:sp>
      <p:grpSp>
        <p:nvGrpSpPr>
          <p:cNvPr id="860" name="成组"/>
          <p:cNvGrpSpPr/>
          <p:nvPr/>
        </p:nvGrpSpPr>
        <p:grpSpPr>
          <a:xfrm>
            <a:off x="2224088" y="2255838"/>
            <a:ext cx="5064126" cy="3922713"/>
            <a:chOff x="0" y="0"/>
            <a:chExt cx="5064125" cy="3922712"/>
          </a:xfrm>
        </p:grpSpPr>
        <p:pic>
          <p:nvPicPr>
            <p:cNvPr id="856" name="image132.png" descr="image132.png"/>
            <p:cNvPicPr>
              <a:picLocks noChangeAspect="1"/>
            </p:cNvPicPr>
            <p:nvPr/>
          </p:nvPicPr>
          <p:blipFill>
            <a:blip r:embed="rId2"/>
            <a:stretch>
              <a:fillRect/>
            </a:stretch>
          </p:blipFill>
          <p:spPr>
            <a:xfrm>
              <a:off x="0" y="-1"/>
              <a:ext cx="2489200" cy="2417764"/>
            </a:xfrm>
            <a:prstGeom prst="rect">
              <a:avLst/>
            </a:prstGeom>
            <a:ln w="12700" cap="flat">
              <a:noFill/>
              <a:miter lim="400000"/>
              <a:headEnd/>
              <a:tailEnd/>
            </a:ln>
            <a:effectLst/>
          </p:spPr>
        </p:pic>
        <p:pic>
          <p:nvPicPr>
            <p:cNvPr id="857" name="image133.png" descr="image133.png"/>
            <p:cNvPicPr>
              <a:picLocks noChangeAspect="1"/>
            </p:cNvPicPr>
            <p:nvPr/>
          </p:nvPicPr>
          <p:blipFill>
            <a:blip r:embed="rId3"/>
            <a:stretch>
              <a:fillRect/>
            </a:stretch>
          </p:blipFill>
          <p:spPr>
            <a:xfrm>
              <a:off x="2573337" y="-1"/>
              <a:ext cx="2452688" cy="2430464"/>
            </a:xfrm>
            <a:prstGeom prst="rect">
              <a:avLst/>
            </a:prstGeom>
            <a:ln w="12700" cap="flat">
              <a:noFill/>
              <a:miter lim="400000"/>
              <a:headEnd/>
              <a:tailEnd/>
            </a:ln>
            <a:effectLst/>
          </p:spPr>
        </p:pic>
        <p:pic>
          <p:nvPicPr>
            <p:cNvPr id="858" name="image134.png" descr="image134.png"/>
            <p:cNvPicPr>
              <a:picLocks noChangeAspect="1"/>
            </p:cNvPicPr>
            <p:nvPr/>
          </p:nvPicPr>
          <p:blipFill>
            <a:blip r:embed="rId4"/>
            <a:stretch>
              <a:fillRect/>
            </a:stretch>
          </p:blipFill>
          <p:spPr>
            <a:xfrm>
              <a:off x="42862" y="2589212"/>
              <a:ext cx="2455863" cy="1333501"/>
            </a:xfrm>
            <a:prstGeom prst="rect">
              <a:avLst/>
            </a:prstGeom>
            <a:ln w="12700" cap="flat">
              <a:noFill/>
              <a:miter lim="400000"/>
              <a:headEnd/>
              <a:tailEnd/>
            </a:ln>
            <a:effectLst/>
          </p:spPr>
        </p:pic>
        <p:pic>
          <p:nvPicPr>
            <p:cNvPr id="859" name="image135.png" descr="image135.png"/>
            <p:cNvPicPr>
              <a:picLocks noChangeAspect="1"/>
            </p:cNvPicPr>
            <p:nvPr/>
          </p:nvPicPr>
          <p:blipFill>
            <a:blip r:embed="rId5"/>
            <a:stretch>
              <a:fillRect/>
            </a:stretch>
          </p:blipFill>
          <p:spPr>
            <a:xfrm>
              <a:off x="2622550" y="2579687"/>
              <a:ext cx="2441575" cy="1338263"/>
            </a:xfrm>
            <a:prstGeom prst="rect">
              <a:avLst/>
            </a:prstGeom>
            <a:ln w="12700" cap="flat">
              <a:noFill/>
              <a:miter lim="400000"/>
              <a:headEnd/>
              <a:tailEnd/>
            </a:ln>
            <a:effectLst/>
          </p:spPr>
        </p:pic>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Grayscale image and histogram"/>
          <p:cNvSpPr txBox="1">
            <a:spLocks noGrp="1"/>
          </p:cNvSpPr>
          <p:nvPr>
            <p:ph type="title"/>
          </p:nvPr>
        </p:nvSpPr>
        <p:spPr>
          <a:xfrm>
            <a:off x="457200" y="188640"/>
            <a:ext cx="8229600" cy="941388"/>
          </a:xfrm>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863" name="2．Histogram--Example"/>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Histogram--Example</a:t>
            </a:r>
          </a:p>
        </p:txBody>
      </p:sp>
      <p:grpSp>
        <p:nvGrpSpPr>
          <p:cNvPr id="878" name="成组"/>
          <p:cNvGrpSpPr/>
          <p:nvPr/>
        </p:nvGrpSpPr>
        <p:grpSpPr>
          <a:xfrm>
            <a:off x="519112" y="2651125"/>
            <a:ext cx="8250238" cy="2455864"/>
            <a:chOff x="0" y="0"/>
            <a:chExt cx="8250236" cy="2455863"/>
          </a:xfrm>
        </p:grpSpPr>
        <p:grpSp>
          <p:nvGrpSpPr>
            <p:cNvPr id="870" name="成组"/>
            <p:cNvGrpSpPr/>
            <p:nvPr/>
          </p:nvGrpSpPr>
          <p:grpSpPr>
            <a:xfrm>
              <a:off x="-1" y="0"/>
              <a:ext cx="8250238" cy="1522291"/>
              <a:chOff x="0" y="0"/>
              <a:chExt cx="8250236" cy="1522290"/>
            </a:xfrm>
          </p:grpSpPr>
          <p:pic>
            <p:nvPicPr>
              <p:cNvPr id="864" name="1" descr="1"/>
              <p:cNvPicPr>
                <a:picLocks noChangeAspect="1"/>
              </p:cNvPicPr>
              <p:nvPr/>
            </p:nvPicPr>
            <p:blipFill>
              <a:blip r:embed="rId2"/>
              <a:stretch>
                <a:fillRect/>
              </a:stretch>
            </p:blipFill>
            <p:spPr>
              <a:xfrm>
                <a:off x="-1" y="0"/>
                <a:ext cx="1292532" cy="1507511"/>
              </a:xfrm>
              <a:prstGeom prst="rect">
                <a:avLst/>
              </a:prstGeom>
              <a:ln w="12700" cap="flat">
                <a:noFill/>
                <a:miter lim="400000"/>
                <a:headEnd/>
                <a:tailEnd/>
              </a:ln>
              <a:effectLst/>
            </p:spPr>
          </p:pic>
          <p:pic>
            <p:nvPicPr>
              <p:cNvPr id="865" name="2" descr="2"/>
              <p:cNvPicPr>
                <a:picLocks noChangeAspect="1"/>
              </p:cNvPicPr>
              <p:nvPr/>
            </p:nvPicPr>
            <p:blipFill>
              <a:blip r:embed="rId3"/>
              <a:stretch>
                <a:fillRect/>
              </a:stretch>
            </p:blipFill>
            <p:spPr>
              <a:xfrm>
                <a:off x="1377456" y="0"/>
                <a:ext cx="1304959" cy="1507511"/>
              </a:xfrm>
              <a:prstGeom prst="rect">
                <a:avLst/>
              </a:prstGeom>
              <a:ln w="12700" cap="flat">
                <a:noFill/>
                <a:miter lim="400000"/>
                <a:headEnd/>
                <a:tailEnd/>
              </a:ln>
              <a:effectLst/>
            </p:spPr>
          </p:pic>
          <p:pic>
            <p:nvPicPr>
              <p:cNvPr id="866" name="3" descr="3"/>
              <p:cNvPicPr>
                <a:picLocks noChangeAspect="1"/>
              </p:cNvPicPr>
              <p:nvPr/>
            </p:nvPicPr>
            <p:blipFill>
              <a:blip r:embed="rId4"/>
              <a:stretch>
                <a:fillRect/>
              </a:stretch>
            </p:blipFill>
            <p:spPr>
              <a:xfrm>
                <a:off x="2769411" y="0"/>
                <a:ext cx="1304959" cy="1507511"/>
              </a:xfrm>
              <a:prstGeom prst="rect">
                <a:avLst/>
              </a:prstGeom>
              <a:ln w="12700" cap="flat">
                <a:noFill/>
                <a:miter lim="400000"/>
                <a:headEnd/>
                <a:tailEnd/>
              </a:ln>
              <a:effectLst/>
            </p:spPr>
          </p:pic>
          <p:pic>
            <p:nvPicPr>
              <p:cNvPr id="867" name="4" descr="4"/>
              <p:cNvPicPr>
                <a:picLocks noChangeAspect="1"/>
              </p:cNvPicPr>
              <p:nvPr/>
            </p:nvPicPr>
            <p:blipFill>
              <a:blip r:embed="rId5"/>
              <a:stretch>
                <a:fillRect/>
              </a:stretch>
            </p:blipFill>
            <p:spPr>
              <a:xfrm>
                <a:off x="4161367" y="0"/>
                <a:ext cx="1304959" cy="1507511"/>
              </a:xfrm>
              <a:prstGeom prst="rect">
                <a:avLst/>
              </a:prstGeom>
              <a:ln w="12700" cap="flat">
                <a:noFill/>
                <a:miter lim="400000"/>
                <a:headEnd/>
                <a:tailEnd/>
              </a:ln>
              <a:effectLst/>
            </p:spPr>
          </p:pic>
          <p:pic>
            <p:nvPicPr>
              <p:cNvPr id="868" name="5" descr="5"/>
              <p:cNvPicPr>
                <a:picLocks noChangeAspect="1"/>
              </p:cNvPicPr>
              <p:nvPr/>
            </p:nvPicPr>
            <p:blipFill>
              <a:blip r:embed="rId6"/>
              <a:stretch>
                <a:fillRect/>
              </a:stretch>
            </p:blipFill>
            <p:spPr>
              <a:xfrm>
                <a:off x="5553322" y="0"/>
                <a:ext cx="1304959" cy="1507511"/>
              </a:xfrm>
              <a:prstGeom prst="rect">
                <a:avLst/>
              </a:prstGeom>
              <a:ln w="12700" cap="flat">
                <a:noFill/>
                <a:miter lim="400000"/>
                <a:headEnd/>
                <a:tailEnd/>
              </a:ln>
              <a:effectLst/>
            </p:spPr>
          </p:pic>
          <p:pic>
            <p:nvPicPr>
              <p:cNvPr id="869" name="6" descr="6"/>
              <p:cNvPicPr>
                <a:picLocks noChangeAspect="1"/>
              </p:cNvPicPr>
              <p:nvPr/>
            </p:nvPicPr>
            <p:blipFill>
              <a:blip r:embed="rId7"/>
              <a:stretch>
                <a:fillRect/>
              </a:stretch>
            </p:blipFill>
            <p:spPr>
              <a:xfrm>
                <a:off x="6945278" y="0"/>
                <a:ext cx="1304959" cy="1522291"/>
              </a:xfrm>
              <a:prstGeom prst="rect">
                <a:avLst/>
              </a:prstGeom>
              <a:ln w="12700" cap="flat">
                <a:noFill/>
                <a:miter lim="400000"/>
                <a:headEnd/>
                <a:tailEnd/>
              </a:ln>
              <a:effectLst/>
            </p:spPr>
          </p:pic>
        </p:grpSp>
        <p:grpSp>
          <p:nvGrpSpPr>
            <p:cNvPr id="877" name="成组"/>
            <p:cNvGrpSpPr/>
            <p:nvPr/>
          </p:nvGrpSpPr>
          <p:grpSpPr>
            <a:xfrm>
              <a:off x="-1" y="1782163"/>
              <a:ext cx="8229525" cy="673701"/>
              <a:chOff x="0" y="0"/>
              <a:chExt cx="8229523" cy="673699"/>
            </a:xfrm>
          </p:grpSpPr>
          <p:pic>
            <p:nvPicPr>
              <p:cNvPr id="871" name="11" descr="11"/>
              <p:cNvPicPr>
                <a:picLocks noChangeAspect="1"/>
              </p:cNvPicPr>
              <p:nvPr/>
            </p:nvPicPr>
            <p:blipFill>
              <a:blip r:embed="rId8"/>
              <a:stretch>
                <a:fillRect/>
              </a:stretch>
            </p:blipFill>
            <p:spPr>
              <a:xfrm>
                <a:off x="0" y="8621"/>
                <a:ext cx="1292531" cy="665079"/>
              </a:xfrm>
              <a:prstGeom prst="rect">
                <a:avLst/>
              </a:prstGeom>
              <a:ln w="12700" cap="flat">
                <a:noFill/>
                <a:miter lim="400000"/>
                <a:headEnd/>
                <a:tailEnd/>
              </a:ln>
              <a:effectLst/>
            </p:spPr>
          </p:pic>
          <p:pic>
            <p:nvPicPr>
              <p:cNvPr id="872" name="22" descr="22"/>
              <p:cNvPicPr>
                <a:picLocks noChangeAspect="1"/>
              </p:cNvPicPr>
              <p:nvPr/>
            </p:nvPicPr>
            <p:blipFill>
              <a:blip r:embed="rId9"/>
              <a:stretch>
                <a:fillRect/>
              </a:stretch>
            </p:blipFill>
            <p:spPr>
              <a:xfrm>
                <a:off x="1404383" y="-1"/>
                <a:ext cx="1205534" cy="665080"/>
              </a:xfrm>
              <a:prstGeom prst="rect">
                <a:avLst/>
              </a:prstGeom>
              <a:ln w="12700" cap="flat">
                <a:noFill/>
                <a:miter lim="400000"/>
                <a:headEnd/>
                <a:tailEnd/>
              </a:ln>
              <a:effectLst/>
            </p:spPr>
          </p:pic>
          <p:pic>
            <p:nvPicPr>
              <p:cNvPr id="873" name="33" descr="33"/>
              <p:cNvPicPr>
                <a:picLocks noChangeAspect="1"/>
              </p:cNvPicPr>
              <p:nvPr/>
            </p:nvPicPr>
            <p:blipFill>
              <a:blip r:embed="rId10"/>
              <a:stretch>
                <a:fillRect/>
              </a:stretch>
            </p:blipFill>
            <p:spPr>
              <a:xfrm>
                <a:off x="2808767" y="8621"/>
                <a:ext cx="1217962" cy="665079"/>
              </a:xfrm>
              <a:prstGeom prst="rect">
                <a:avLst/>
              </a:prstGeom>
              <a:ln w="12700" cap="flat">
                <a:noFill/>
                <a:miter lim="400000"/>
                <a:headEnd/>
                <a:tailEnd/>
              </a:ln>
              <a:effectLst/>
            </p:spPr>
          </p:pic>
          <p:pic>
            <p:nvPicPr>
              <p:cNvPr id="874" name="44" descr="44"/>
              <p:cNvPicPr>
                <a:picLocks noChangeAspect="1"/>
              </p:cNvPicPr>
              <p:nvPr/>
            </p:nvPicPr>
            <p:blipFill>
              <a:blip r:embed="rId11"/>
              <a:stretch>
                <a:fillRect/>
              </a:stretch>
            </p:blipFill>
            <p:spPr>
              <a:xfrm>
                <a:off x="4198651" y="8621"/>
                <a:ext cx="1230391" cy="665079"/>
              </a:xfrm>
              <a:prstGeom prst="rect">
                <a:avLst/>
              </a:prstGeom>
              <a:ln w="12700" cap="flat">
                <a:noFill/>
                <a:miter lim="400000"/>
                <a:headEnd/>
                <a:tailEnd/>
              </a:ln>
              <a:effectLst/>
            </p:spPr>
          </p:pic>
          <p:pic>
            <p:nvPicPr>
              <p:cNvPr id="875" name="55" descr="55"/>
              <p:cNvPicPr>
                <a:picLocks noChangeAspect="1"/>
              </p:cNvPicPr>
              <p:nvPr/>
            </p:nvPicPr>
            <p:blipFill>
              <a:blip r:embed="rId12"/>
              <a:stretch>
                <a:fillRect/>
              </a:stretch>
            </p:blipFill>
            <p:spPr>
              <a:xfrm>
                <a:off x="5578179" y="8621"/>
                <a:ext cx="1255246" cy="665079"/>
              </a:xfrm>
              <a:prstGeom prst="rect">
                <a:avLst/>
              </a:prstGeom>
              <a:ln w="12700" cap="flat">
                <a:noFill/>
                <a:miter lim="400000"/>
                <a:headEnd/>
                <a:tailEnd/>
              </a:ln>
              <a:effectLst/>
            </p:spPr>
          </p:pic>
          <p:pic>
            <p:nvPicPr>
              <p:cNvPr id="876" name="66" descr="66"/>
              <p:cNvPicPr>
                <a:picLocks noChangeAspect="1"/>
              </p:cNvPicPr>
              <p:nvPr/>
            </p:nvPicPr>
            <p:blipFill>
              <a:blip r:embed="rId13"/>
              <a:stretch>
                <a:fillRect/>
              </a:stretch>
            </p:blipFill>
            <p:spPr>
              <a:xfrm>
                <a:off x="6999134" y="8621"/>
                <a:ext cx="1230390" cy="665079"/>
              </a:xfrm>
              <a:prstGeom prst="rect">
                <a:avLst/>
              </a:prstGeom>
              <a:ln w="12700" cap="flat">
                <a:noFill/>
                <a:miter lim="400000"/>
                <a:headEnd/>
                <a:tailEnd/>
              </a:ln>
              <a:effectLst/>
            </p:spPr>
          </p:pic>
        </p:gr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Color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Color image and histogram</a:t>
            </a:r>
          </a:p>
        </p:txBody>
      </p:sp>
      <p:sp>
        <p:nvSpPr>
          <p:cNvPr id="881" name="2．Color histogram--Concept"/>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Color histogram--Concept</a:t>
            </a:r>
          </a:p>
        </p:txBody>
      </p:sp>
      <p:sp>
        <p:nvSpPr>
          <p:cNvPr id="882" name="Color histogram is a kind of statistical graph, which indicates the proportions of the number of pixels of different r, g, b intensity levels in the total number of pixels of the given image."/>
          <p:cNvSpPr txBox="1"/>
          <p:nvPr/>
        </p:nvSpPr>
        <p:spPr>
          <a:xfrm>
            <a:off x="755576" y="2492896"/>
            <a:ext cx="7776865" cy="3469194"/>
          </a:xfrm>
          <a:prstGeom prst="rect">
            <a:avLst/>
          </a:prstGeom>
          <a:solidFill>
            <a:srgbClr val="00FFFF"/>
          </a:solidFill>
          <a:ln>
            <a:solidFill>
              <a:srgbClr val="FF5050"/>
            </a:solidFill>
            <a:miter/>
          </a:ln>
        </p:spPr>
        <p:txBody>
          <a:bodyPr lIns="45719" rIns="45719">
            <a:spAutoFit/>
          </a:bodyPr>
          <a:lstStyle/>
          <a:p>
            <a:pPr>
              <a:lnSpc>
                <a:spcPct val="140000"/>
              </a:lnSpc>
              <a:defRPr sz="2800"/>
            </a:pPr>
            <a:r>
              <a:t>Color histogram is a kind of </a:t>
            </a:r>
            <a:r>
              <a:rPr b="1">
                <a:solidFill>
                  <a:srgbClr val="FF0000"/>
                </a:solidFill>
                <a:latin typeface="+mj-lt"/>
                <a:ea typeface="+mj-ea"/>
                <a:cs typeface="+mj-cs"/>
                <a:sym typeface="Helvetica"/>
              </a:rPr>
              <a:t>statistical graph</a:t>
            </a:r>
            <a:r>
              <a:t>, which indicates the proportions of the number of pixels of different</a:t>
            </a:r>
            <a:r>
              <a:rPr b="1">
                <a:latin typeface="+mj-lt"/>
                <a:ea typeface="+mj-ea"/>
                <a:cs typeface="+mj-cs"/>
                <a:sym typeface="Helvetica"/>
              </a:rPr>
              <a:t> r, g, b </a:t>
            </a:r>
            <a:r>
              <a:t>intensity levels in the total number of pixels of the given image.</a:t>
            </a:r>
            <a:endParaRPr sz="2400">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6" name="image122.tif" descr="image122.tif"/>
          <p:cNvPicPr>
            <a:picLocks noChangeAspect="1"/>
          </p:cNvPicPr>
          <p:nvPr/>
        </p:nvPicPr>
        <p:blipFill>
          <a:blip r:embed="rId2"/>
          <a:stretch>
            <a:fillRect/>
          </a:stretch>
        </p:blipFill>
        <p:spPr>
          <a:xfrm>
            <a:off x="529827" y="2352675"/>
            <a:ext cx="2890045" cy="2254250"/>
          </a:xfrm>
          <a:prstGeom prst="rect">
            <a:avLst/>
          </a:prstGeom>
          <a:ln w="12700">
            <a:miter lim="400000"/>
            <a:headEnd/>
            <a:tailEnd/>
          </a:ln>
        </p:spPr>
      </p:pic>
      <p:pic>
        <p:nvPicPr>
          <p:cNvPr id="887" name="image122.png" descr="image122.png"/>
          <p:cNvPicPr>
            <a:picLocks noChangeAspect="1"/>
          </p:cNvPicPr>
          <p:nvPr/>
        </p:nvPicPr>
        <p:blipFill>
          <a:blip r:embed="rId3"/>
          <a:stretch>
            <a:fillRect/>
          </a:stretch>
        </p:blipFill>
        <p:spPr>
          <a:xfrm>
            <a:off x="3347863" y="2361842"/>
            <a:ext cx="2890045" cy="2254251"/>
          </a:xfrm>
          <a:prstGeom prst="rect">
            <a:avLst/>
          </a:prstGeom>
          <a:ln w="12700">
            <a:miter lim="400000"/>
            <a:headEnd/>
            <a:tailEnd/>
          </a:ln>
        </p:spPr>
      </p:pic>
      <p:sp>
        <p:nvSpPr>
          <p:cNvPr id="888" name="Color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Color image and histogram</a:t>
            </a:r>
          </a:p>
        </p:txBody>
      </p:sp>
      <p:sp>
        <p:nvSpPr>
          <p:cNvPr id="889" name="2．Color histogram--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Color histogram--Concept</a:t>
            </a:r>
          </a:p>
        </p:txBody>
      </p:sp>
      <p:grpSp>
        <p:nvGrpSpPr>
          <p:cNvPr id="892" name="成组"/>
          <p:cNvGrpSpPr/>
          <p:nvPr/>
        </p:nvGrpSpPr>
        <p:grpSpPr>
          <a:xfrm>
            <a:off x="1824831" y="4293096"/>
            <a:ext cx="300039" cy="523221"/>
            <a:chOff x="0" y="0"/>
            <a:chExt cx="300038" cy="523220"/>
          </a:xfrm>
        </p:grpSpPr>
        <p:sp>
          <p:nvSpPr>
            <p:cNvPr id="890" name="矩形"/>
            <p:cNvSpPr/>
            <p:nvPr/>
          </p:nvSpPr>
          <p:spPr>
            <a:xfrm>
              <a:off x="-1" y="-1"/>
              <a:ext cx="300040" cy="523222"/>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891" name="文本"/>
            <p:cNvSpPr txBox="1"/>
            <p:nvPr/>
          </p:nvSpPr>
          <p:spPr>
            <a:xfrm>
              <a:off x="-1" y="-1"/>
              <a:ext cx="300040"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895" name="成组"/>
          <p:cNvGrpSpPr/>
          <p:nvPr/>
        </p:nvGrpSpPr>
        <p:grpSpPr>
          <a:xfrm>
            <a:off x="179512" y="3027302"/>
            <a:ext cx="995363" cy="461666"/>
            <a:chOff x="0" y="0"/>
            <a:chExt cx="995362" cy="461664"/>
          </a:xfrm>
        </p:grpSpPr>
        <p:sp>
          <p:nvSpPr>
            <p:cNvPr id="893" name="矩形"/>
            <p:cNvSpPr/>
            <p:nvPr/>
          </p:nvSpPr>
          <p:spPr>
            <a:xfrm>
              <a:off x="0" y="0"/>
              <a:ext cx="995363" cy="461665"/>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894" name="文本"/>
            <p:cNvSpPr txBox="1"/>
            <p:nvPr/>
          </p:nvSpPr>
          <p:spPr>
            <a:xfrm>
              <a:off x="0" y="0"/>
              <a:ext cx="995363" cy="370841"/>
            </a:xfrm>
            <a:prstGeom prst="rect">
              <a:avLst/>
            </a:prstGeom>
            <a:noFill/>
            <a:ln w="12700" cap="flat">
              <a:noFill/>
              <a:miter lim="400000"/>
            </a:ln>
            <a:effectLst/>
          </p:spPr>
          <p:txBody>
            <a:bodyPr wrap="square" lIns="45719" tIns="45719" rIns="45719" bIns="45719" numCol="1" anchor="t">
              <a:spAutoFit/>
            </a:bodyPr>
            <a:lstStyle/>
            <a:p>
              <a:r>
                <a:t> </a:t>
              </a:r>
            </a:p>
          </p:txBody>
        </p:sp>
      </p:grpSp>
      <p:pic>
        <p:nvPicPr>
          <p:cNvPr id="896" name="image122.tif" descr="image122.tif"/>
          <p:cNvPicPr>
            <a:picLocks noChangeAspect="1"/>
          </p:cNvPicPr>
          <p:nvPr/>
        </p:nvPicPr>
        <p:blipFill>
          <a:blip r:embed="rId6"/>
          <a:stretch>
            <a:fillRect/>
          </a:stretch>
        </p:blipFill>
        <p:spPr>
          <a:xfrm>
            <a:off x="5868144" y="2361842"/>
            <a:ext cx="2890045" cy="2254251"/>
          </a:xfrm>
          <a:prstGeom prst="rect">
            <a:avLst/>
          </a:prstGeom>
          <a:ln w="12700">
            <a:miter lim="400000"/>
            <a:headEnd/>
            <a:tailEnd/>
          </a:ln>
        </p:spPr>
      </p:pic>
      <p:grpSp>
        <p:nvGrpSpPr>
          <p:cNvPr id="899" name="成组"/>
          <p:cNvGrpSpPr/>
          <p:nvPr/>
        </p:nvGrpSpPr>
        <p:grpSpPr>
          <a:xfrm>
            <a:off x="2928565" y="3039342"/>
            <a:ext cx="995364" cy="491739"/>
            <a:chOff x="0" y="0"/>
            <a:chExt cx="995362" cy="491738"/>
          </a:xfrm>
        </p:grpSpPr>
        <p:sp>
          <p:nvSpPr>
            <p:cNvPr id="897" name="矩形"/>
            <p:cNvSpPr/>
            <p:nvPr/>
          </p:nvSpPr>
          <p:spPr>
            <a:xfrm>
              <a:off x="0" y="-1"/>
              <a:ext cx="995363" cy="491740"/>
            </a:xfrm>
            <a:prstGeom prst="rect">
              <a:avLst/>
            </a:prstGeom>
            <a:blipFill rotWithShape="1">
              <a:blip r:embed="rId7"/>
              <a:srcRect/>
              <a:stretch>
                <a:fillRect/>
              </a:stretch>
            </a:blipFill>
            <a:ln w="12700" cap="flat">
              <a:noFill/>
              <a:miter lim="400000"/>
            </a:ln>
            <a:effectLst/>
          </p:spPr>
          <p:txBody>
            <a:bodyPr wrap="square" lIns="45719" tIns="45719" rIns="45719" bIns="45719" numCol="1" anchor="t">
              <a:noAutofit/>
            </a:bodyPr>
            <a:lstStyle/>
            <a:p>
              <a:endParaRPr/>
            </a:p>
          </p:txBody>
        </p:sp>
        <p:sp>
          <p:nvSpPr>
            <p:cNvPr id="898" name="文本"/>
            <p:cNvSpPr txBox="1"/>
            <p:nvPr/>
          </p:nvSpPr>
          <p:spPr>
            <a:xfrm>
              <a:off x="0" y="-1"/>
              <a:ext cx="995363"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902" name="成组"/>
          <p:cNvGrpSpPr/>
          <p:nvPr/>
        </p:nvGrpSpPr>
        <p:grpSpPr>
          <a:xfrm>
            <a:off x="4704010" y="4293096"/>
            <a:ext cx="300039" cy="558231"/>
            <a:chOff x="0" y="0"/>
            <a:chExt cx="300038" cy="558229"/>
          </a:xfrm>
        </p:grpSpPr>
        <p:sp>
          <p:nvSpPr>
            <p:cNvPr id="900" name="矩形"/>
            <p:cNvSpPr/>
            <p:nvPr/>
          </p:nvSpPr>
          <p:spPr>
            <a:xfrm>
              <a:off x="-1" y="0"/>
              <a:ext cx="300040" cy="558230"/>
            </a:xfrm>
            <a:prstGeom prst="rect">
              <a:avLst/>
            </a:prstGeom>
            <a:blipFill rotWithShape="1">
              <a:blip r:embed="rId8"/>
              <a:srcRect/>
              <a:stretch>
                <a:fillRect/>
              </a:stretch>
            </a:blipFill>
            <a:ln w="12700" cap="flat">
              <a:noFill/>
              <a:miter lim="400000"/>
            </a:ln>
            <a:effectLst/>
          </p:spPr>
          <p:txBody>
            <a:bodyPr wrap="square" lIns="45719" tIns="45719" rIns="45719" bIns="45719" numCol="1" anchor="t">
              <a:noAutofit/>
            </a:bodyPr>
            <a:lstStyle/>
            <a:p>
              <a:endParaRPr/>
            </a:p>
          </p:txBody>
        </p:sp>
        <p:sp>
          <p:nvSpPr>
            <p:cNvPr id="901" name="文本"/>
            <p:cNvSpPr txBox="1"/>
            <p:nvPr/>
          </p:nvSpPr>
          <p:spPr>
            <a:xfrm>
              <a:off x="-1" y="0"/>
              <a:ext cx="300040"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905" name="成组"/>
          <p:cNvGrpSpPr/>
          <p:nvPr/>
        </p:nvGrpSpPr>
        <p:grpSpPr>
          <a:xfrm>
            <a:off x="7308304" y="4293096"/>
            <a:ext cx="300039" cy="523221"/>
            <a:chOff x="0" y="0"/>
            <a:chExt cx="300038" cy="523220"/>
          </a:xfrm>
        </p:grpSpPr>
        <p:sp>
          <p:nvSpPr>
            <p:cNvPr id="903" name="矩形"/>
            <p:cNvSpPr/>
            <p:nvPr/>
          </p:nvSpPr>
          <p:spPr>
            <a:xfrm>
              <a:off x="-1" y="-1"/>
              <a:ext cx="300040" cy="523222"/>
            </a:xfrm>
            <a:prstGeom prst="rect">
              <a:avLst/>
            </a:prstGeom>
            <a:blipFill rotWithShape="1">
              <a:blip r:embed="rId9"/>
              <a:srcRect/>
              <a:stretch>
                <a:fillRect/>
              </a:stretch>
            </a:blipFill>
            <a:ln w="12700" cap="flat">
              <a:noFill/>
              <a:miter lim="400000"/>
            </a:ln>
            <a:effectLst/>
          </p:spPr>
          <p:txBody>
            <a:bodyPr wrap="square" lIns="45719" tIns="45719" rIns="45719" bIns="45719" numCol="1" anchor="t">
              <a:noAutofit/>
            </a:bodyPr>
            <a:lstStyle/>
            <a:p>
              <a:endParaRPr/>
            </a:p>
          </p:txBody>
        </p:sp>
        <p:sp>
          <p:nvSpPr>
            <p:cNvPr id="904" name="文本"/>
            <p:cNvSpPr txBox="1"/>
            <p:nvPr/>
          </p:nvSpPr>
          <p:spPr>
            <a:xfrm>
              <a:off x="-1" y="-1"/>
              <a:ext cx="300040"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908" name="成组"/>
          <p:cNvGrpSpPr/>
          <p:nvPr/>
        </p:nvGrpSpPr>
        <p:grpSpPr>
          <a:xfrm>
            <a:off x="5448844" y="2996951"/>
            <a:ext cx="995364" cy="461666"/>
            <a:chOff x="0" y="0"/>
            <a:chExt cx="995362" cy="461664"/>
          </a:xfrm>
        </p:grpSpPr>
        <p:sp>
          <p:nvSpPr>
            <p:cNvPr id="906" name="矩形"/>
            <p:cNvSpPr/>
            <p:nvPr/>
          </p:nvSpPr>
          <p:spPr>
            <a:xfrm>
              <a:off x="0" y="0"/>
              <a:ext cx="995363" cy="461665"/>
            </a:xfrm>
            <a:prstGeom prst="rect">
              <a:avLst/>
            </a:prstGeom>
            <a:blipFill rotWithShape="1">
              <a:blip r:embed="rId10"/>
              <a:srcRect/>
              <a:stretch>
                <a:fillRect/>
              </a:stretch>
            </a:blipFill>
            <a:ln w="12700" cap="flat">
              <a:noFill/>
              <a:miter lim="400000"/>
            </a:ln>
            <a:effectLst/>
          </p:spPr>
          <p:txBody>
            <a:bodyPr wrap="square" lIns="45719" tIns="45719" rIns="45719" bIns="45719" numCol="1" anchor="t">
              <a:noAutofit/>
            </a:bodyPr>
            <a:lstStyle/>
            <a:p>
              <a:endParaRPr/>
            </a:p>
          </p:txBody>
        </p:sp>
        <p:sp>
          <p:nvSpPr>
            <p:cNvPr id="907" name="文本"/>
            <p:cNvSpPr txBox="1"/>
            <p:nvPr/>
          </p:nvSpPr>
          <p:spPr>
            <a:xfrm>
              <a:off x="0" y="0"/>
              <a:ext cx="995363"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Color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Color image and histogram</a:t>
            </a:r>
          </a:p>
        </p:txBody>
      </p:sp>
      <p:sp>
        <p:nvSpPr>
          <p:cNvPr id="911" name="2．Color histogram--Example"/>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Color histogram--Example</a:t>
            </a:r>
          </a:p>
        </p:txBody>
      </p:sp>
      <p:pic>
        <p:nvPicPr>
          <p:cNvPr id="912" name="image154.png" descr="image154.png"/>
          <p:cNvPicPr>
            <a:picLocks noChangeAspect="1"/>
          </p:cNvPicPr>
          <p:nvPr/>
        </p:nvPicPr>
        <p:blipFill>
          <a:blip r:embed="rId2"/>
          <a:stretch>
            <a:fillRect/>
          </a:stretch>
        </p:blipFill>
        <p:spPr>
          <a:xfrm>
            <a:off x="3347863" y="2352650"/>
            <a:ext cx="4686301" cy="2876551"/>
          </a:xfrm>
          <a:prstGeom prst="rect">
            <a:avLst/>
          </a:prstGeom>
          <a:ln w="12700">
            <a:miter lim="400000"/>
            <a:headEnd/>
            <a:tailEnd/>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Color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Color image and histogram</a:t>
            </a:r>
          </a:p>
        </p:txBody>
      </p:sp>
      <p:sp>
        <p:nvSpPr>
          <p:cNvPr id="915" name="正文"/>
          <p:cNvSpPr txBox="1">
            <a:spLocks noGrp="1"/>
          </p:cNvSpPr>
          <p:nvPr>
            <p:ph type="body" sz="half" idx="1"/>
          </p:nvPr>
        </p:nvSpPr>
        <p:spPr>
          <a:xfrm>
            <a:off x="457200" y="1600200"/>
            <a:ext cx="4038600" cy="4525963"/>
          </a:xfrm>
          <a:prstGeom prst="rect">
            <a:avLst/>
          </a:prstGeom>
        </p:spPr>
        <p:txBody>
          <a:bodyPr/>
          <a:lstStyle/>
          <a:p>
            <a:endParaRPr/>
          </a:p>
        </p:txBody>
      </p:sp>
      <p:pic>
        <p:nvPicPr>
          <p:cNvPr id="916" name="image155.jpeg" descr="image155.jpeg"/>
          <p:cNvPicPr>
            <a:picLocks noChangeAspect="1"/>
          </p:cNvPicPr>
          <p:nvPr/>
        </p:nvPicPr>
        <p:blipFill>
          <a:blip r:embed="rId2"/>
          <a:stretch>
            <a:fillRect/>
          </a:stretch>
        </p:blipFill>
        <p:spPr>
          <a:xfrm>
            <a:off x="539551" y="1556791"/>
            <a:ext cx="3215386" cy="2572309"/>
          </a:xfrm>
          <a:prstGeom prst="rect">
            <a:avLst/>
          </a:prstGeom>
          <a:ln w="12700">
            <a:miter lim="400000"/>
            <a:headEnd/>
            <a:tailEnd/>
          </a:ln>
        </p:spPr>
      </p:pic>
      <p:pic>
        <p:nvPicPr>
          <p:cNvPr id="917" name="image156.jpeg" descr="image156.jpeg"/>
          <p:cNvPicPr>
            <a:picLocks noChangeAspect="1"/>
          </p:cNvPicPr>
          <p:nvPr/>
        </p:nvPicPr>
        <p:blipFill>
          <a:blip r:embed="rId3"/>
          <a:stretch>
            <a:fillRect/>
          </a:stretch>
        </p:blipFill>
        <p:spPr>
          <a:xfrm>
            <a:off x="4932040" y="1891514"/>
            <a:ext cx="3841856" cy="3409695"/>
          </a:xfrm>
          <a:prstGeom prst="rect">
            <a:avLst/>
          </a:prstGeom>
          <a:ln w="12700">
            <a:miter lim="400000"/>
            <a:headEnd/>
            <a:tailEnd/>
          </a:ln>
        </p:spPr>
      </p:pic>
      <p:pic>
        <p:nvPicPr>
          <p:cNvPr id="918" name="image157.jpeg" descr="image157.jpeg"/>
          <p:cNvPicPr>
            <a:picLocks noChangeAspect="1"/>
          </p:cNvPicPr>
          <p:nvPr/>
        </p:nvPicPr>
        <p:blipFill>
          <a:blip r:embed="rId4"/>
          <a:stretch>
            <a:fillRect/>
          </a:stretch>
        </p:blipFill>
        <p:spPr>
          <a:xfrm>
            <a:off x="611560" y="4286577"/>
            <a:ext cx="3312368" cy="2484277"/>
          </a:xfrm>
          <a:prstGeom prst="rect">
            <a:avLst/>
          </a:prstGeom>
          <a:ln w="12700">
            <a:miter lim="400000"/>
            <a:headEnd/>
            <a:tailEnd/>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Color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Color image and histogram</a:t>
            </a:r>
          </a:p>
        </p:txBody>
      </p:sp>
      <p:sp>
        <p:nvSpPr>
          <p:cNvPr id="921" name="正文"/>
          <p:cNvSpPr txBox="1">
            <a:spLocks noGrp="1"/>
          </p:cNvSpPr>
          <p:nvPr>
            <p:ph type="body" sz="half" idx="1"/>
          </p:nvPr>
        </p:nvSpPr>
        <p:spPr>
          <a:xfrm>
            <a:off x="457200" y="1600200"/>
            <a:ext cx="4038600" cy="4525963"/>
          </a:xfrm>
          <a:prstGeom prst="rect">
            <a:avLst/>
          </a:prstGeom>
        </p:spPr>
        <p:txBody>
          <a:bodyPr/>
          <a:lstStyle/>
          <a:p>
            <a:endParaRPr/>
          </a:p>
        </p:txBody>
      </p:sp>
      <p:pic>
        <p:nvPicPr>
          <p:cNvPr id="922" name="image156.jpeg" descr="image156.jpeg"/>
          <p:cNvPicPr>
            <a:picLocks noChangeAspect="1"/>
          </p:cNvPicPr>
          <p:nvPr/>
        </p:nvPicPr>
        <p:blipFill>
          <a:blip r:embed="rId2"/>
          <a:stretch>
            <a:fillRect/>
          </a:stretch>
        </p:blipFill>
        <p:spPr>
          <a:xfrm>
            <a:off x="2339751" y="1412775"/>
            <a:ext cx="1920928" cy="1704847"/>
          </a:xfrm>
          <a:prstGeom prst="rect">
            <a:avLst/>
          </a:prstGeom>
          <a:ln w="12700">
            <a:miter lim="400000"/>
            <a:headEnd/>
            <a:tailEnd/>
          </a:ln>
        </p:spPr>
      </p:pic>
      <p:pic>
        <p:nvPicPr>
          <p:cNvPr id="923" name="image158.png" descr="image158.png"/>
          <p:cNvPicPr>
            <a:picLocks noChangeAspect="1"/>
          </p:cNvPicPr>
          <p:nvPr/>
        </p:nvPicPr>
        <p:blipFill>
          <a:blip r:embed="rId3"/>
          <a:stretch>
            <a:fillRect/>
          </a:stretch>
        </p:blipFill>
        <p:spPr>
          <a:xfrm>
            <a:off x="156941" y="1844824"/>
            <a:ext cx="8732822" cy="4865752"/>
          </a:xfrm>
          <a:prstGeom prst="rect">
            <a:avLst/>
          </a:prstGeom>
          <a:ln w="12700">
            <a:miter lim="400000"/>
            <a:headEnd/>
            <a:tailEnd/>
          </a:ln>
        </p:spPr>
      </p:pic>
      <p:pic>
        <p:nvPicPr>
          <p:cNvPr id="924" name="image159.jpeg" descr="image159.jpeg"/>
          <p:cNvPicPr>
            <a:picLocks noChangeAspect="1"/>
          </p:cNvPicPr>
          <p:nvPr/>
        </p:nvPicPr>
        <p:blipFill>
          <a:blip r:embed="rId4"/>
          <a:stretch>
            <a:fillRect/>
          </a:stretch>
        </p:blipFill>
        <p:spPr>
          <a:xfrm>
            <a:off x="6804248" y="548679"/>
            <a:ext cx="1710191" cy="1368153"/>
          </a:xfrm>
          <a:prstGeom prst="rect">
            <a:avLst/>
          </a:prstGeom>
          <a:ln w="12700">
            <a:miter lim="400000"/>
            <a:headEnd/>
            <a:tailEnd/>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标题"/>
          <p:cNvSpPr txBox="1">
            <a:spLocks noGrp="1"/>
          </p:cNvSpPr>
          <p:nvPr>
            <p:ph type="title"/>
          </p:nvPr>
        </p:nvSpPr>
        <p:spPr>
          <a:prstGeom prst="rect">
            <a:avLst/>
          </a:prstGeom>
        </p:spPr>
        <p:txBody>
          <a:bodyPr/>
          <a:lstStyle/>
          <a:p>
            <a:endParaRPr/>
          </a:p>
        </p:txBody>
      </p:sp>
      <p:sp>
        <p:nvSpPr>
          <p:cNvPr id="927" name="正文"/>
          <p:cNvSpPr txBox="1">
            <a:spLocks noGrp="1"/>
          </p:cNvSpPr>
          <p:nvPr>
            <p:ph type="body" idx="1"/>
          </p:nvPr>
        </p:nvSpPr>
        <p:spPr>
          <a:prstGeom prst="rect">
            <a:avLst/>
          </a:prstGeom>
        </p:spPr>
        <p:txBody>
          <a:bodyPr/>
          <a:lstStyle/>
          <a:p>
            <a:endParaRPr/>
          </a:p>
        </p:txBody>
      </p:sp>
      <p:pic>
        <p:nvPicPr>
          <p:cNvPr id="928" name="image160.png" descr="image160.png"/>
          <p:cNvPicPr>
            <a:picLocks noChangeAspect="1"/>
          </p:cNvPicPr>
          <p:nvPr/>
        </p:nvPicPr>
        <p:blipFill>
          <a:blip r:embed="rId2"/>
          <a:stretch>
            <a:fillRect/>
          </a:stretch>
        </p:blipFill>
        <p:spPr>
          <a:xfrm>
            <a:off x="467543" y="1628799"/>
            <a:ext cx="3895726" cy="4762501"/>
          </a:xfrm>
          <a:prstGeom prst="rect">
            <a:avLst/>
          </a:prstGeom>
          <a:ln w="12700">
            <a:miter lim="400000"/>
            <a:headEnd/>
            <a:tailEnd/>
          </a:ln>
        </p:spPr>
      </p:pic>
      <p:pic>
        <p:nvPicPr>
          <p:cNvPr id="929" name="image161.png" descr="image161.png"/>
          <p:cNvPicPr>
            <a:picLocks noChangeAspect="1"/>
          </p:cNvPicPr>
          <p:nvPr/>
        </p:nvPicPr>
        <p:blipFill>
          <a:blip r:embed="rId3"/>
          <a:stretch>
            <a:fillRect/>
          </a:stretch>
        </p:blipFill>
        <p:spPr>
          <a:xfrm>
            <a:off x="4860032" y="2105049"/>
            <a:ext cx="3810001" cy="3810001"/>
          </a:xfrm>
          <a:prstGeom prst="rect">
            <a:avLst/>
          </a:prstGeom>
          <a:ln w="12700">
            <a:miter lim="400000"/>
            <a:headEnd/>
            <a:tailEnd/>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标题"/>
          <p:cNvSpPr txBox="1">
            <a:spLocks noGrp="1"/>
          </p:cNvSpPr>
          <p:nvPr>
            <p:ph type="title"/>
          </p:nvPr>
        </p:nvSpPr>
        <p:spPr>
          <a:prstGeom prst="rect">
            <a:avLst/>
          </a:prstGeom>
        </p:spPr>
        <p:txBody>
          <a:bodyPr/>
          <a:lstStyle/>
          <a:p>
            <a:endParaRPr/>
          </a:p>
        </p:txBody>
      </p:sp>
      <p:sp>
        <p:nvSpPr>
          <p:cNvPr id="932" name="But…"/>
          <p:cNvSpPr txBox="1">
            <a:spLocks noGrp="1"/>
          </p:cNvSpPr>
          <p:nvPr>
            <p:ph type="body" idx="1"/>
          </p:nvPr>
        </p:nvSpPr>
        <p:spPr>
          <a:prstGeom prst="rect">
            <a:avLst/>
          </a:prstGeom>
        </p:spPr>
        <p:txBody>
          <a:bodyPr/>
          <a:lstStyle/>
          <a:p>
            <a:r>
              <a:t>But…</a:t>
            </a:r>
          </a:p>
        </p:txBody>
      </p:sp>
      <p:pic>
        <p:nvPicPr>
          <p:cNvPr id="933" name="image162.png" descr="image162.png"/>
          <p:cNvPicPr>
            <a:picLocks noChangeAspect="1"/>
          </p:cNvPicPr>
          <p:nvPr/>
        </p:nvPicPr>
        <p:blipFill>
          <a:blip r:embed="rId2"/>
          <a:stretch>
            <a:fillRect/>
          </a:stretch>
        </p:blipFill>
        <p:spPr>
          <a:xfrm>
            <a:off x="4355975" y="1052736"/>
            <a:ext cx="4410076" cy="5657851"/>
          </a:xfrm>
          <a:prstGeom prst="rect">
            <a:avLst/>
          </a:prstGeom>
          <a:ln w="12700">
            <a:miter lim="400000"/>
            <a:headEnd/>
            <a:tailEnd/>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标题"/>
          <p:cNvSpPr txBox="1">
            <a:spLocks noGrp="1"/>
          </p:cNvSpPr>
          <p:nvPr>
            <p:ph type="title"/>
          </p:nvPr>
        </p:nvSpPr>
        <p:spPr>
          <a:prstGeom prst="rect">
            <a:avLst/>
          </a:prstGeom>
        </p:spPr>
        <p:txBody>
          <a:bodyPr/>
          <a:lstStyle/>
          <a:p>
            <a:endParaRPr/>
          </a:p>
        </p:txBody>
      </p:sp>
      <p:pic>
        <p:nvPicPr>
          <p:cNvPr id="936" name="image163.bmp" descr="image163.bmp"/>
          <p:cNvPicPr>
            <a:picLocks noChangeAspect="1"/>
          </p:cNvPicPr>
          <p:nvPr/>
        </p:nvPicPr>
        <p:blipFill>
          <a:blip r:embed="rId2"/>
          <a:stretch>
            <a:fillRect/>
          </a:stretch>
        </p:blipFill>
        <p:spPr>
          <a:xfrm>
            <a:off x="611560" y="1844824"/>
            <a:ext cx="731584" cy="731584"/>
          </a:xfrm>
          <a:prstGeom prst="rect">
            <a:avLst/>
          </a:prstGeom>
          <a:ln w="12700">
            <a:miter lim="400000"/>
            <a:headEnd/>
            <a:tailEnd/>
          </a:ln>
        </p:spPr>
      </p:pic>
      <p:pic>
        <p:nvPicPr>
          <p:cNvPr id="937" name="image164.png" descr="image164.png"/>
          <p:cNvPicPr>
            <a:picLocks noChangeAspect="1"/>
          </p:cNvPicPr>
          <p:nvPr/>
        </p:nvPicPr>
        <p:blipFill>
          <a:blip r:embed="rId3"/>
          <a:stretch>
            <a:fillRect/>
          </a:stretch>
        </p:blipFill>
        <p:spPr>
          <a:xfrm>
            <a:off x="1691680" y="2057391"/>
            <a:ext cx="6577549" cy="3351658"/>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Visibility enhancement: logarithmic operation"/>
          <p:cNvSpPr txBox="1">
            <a:spLocks noGrp="1"/>
          </p:cNvSpPr>
          <p:nvPr>
            <p:ph type="title"/>
          </p:nvPr>
        </p:nvSpPr>
        <p:spPr>
          <a:prstGeom prst="rect">
            <a:avLst/>
          </a:prstGeom>
        </p:spPr>
        <p:txBody>
          <a:bodyPr/>
          <a:lstStyle>
            <a:lvl1pPr>
              <a:defRPr sz="3600"/>
            </a:lvl1pPr>
          </a:lstStyle>
          <a:p>
            <a:r>
              <a:t>Visibility enhancement: logarithmic operation</a:t>
            </a:r>
          </a:p>
        </p:txBody>
      </p:sp>
      <p:sp>
        <p:nvSpPr>
          <p:cNvPr id="708" name="正文"/>
          <p:cNvSpPr txBox="1">
            <a:spLocks noGrp="1"/>
          </p:cNvSpPr>
          <p:nvPr>
            <p:ph type="body" idx="1"/>
          </p:nvPr>
        </p:nvSpPr>
        <p:spPr>
          <a:xfrm>
            <a:off x="457200" y="1648191"/>
            <a:ext cx="8229600" cy="4625610"/>
          </a:xfrm>
          <a:prstGeom prst="rect">
            <a:avLst/>
          </a:prstGeom>
          <a:blipFill>
            <a:blip r:embed="rId3"/>
            <a:stretch>
              <a:fillRect/>
            </a:stretch>
          </a:blipFill>
        </p:spPr>
        <p:txBody>
          <a:bodyPr/>
          <a:lstStyle/>
          <a:p>
            <a:r>
              <a:t>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Characteristics of histogram"/>
          <p:cNvSpPr txBox="1">
            <a:spLocks noGrp="1"/>
          </p:cNvSpPr>
          <p:nvPr>
            <p:ph type="title"/>
          </p:nvPr>
        </p:nvSpPr>
        <p:spPr>
          <a:prstGeom prst="rect">
            <a:avLst/>
          </a:prstGeom>
        </p:spPr>
        <p:txBody>
          <a:bodyPr/>
          <a:lstStyle>
            <a:lvl1pPr>
              <a:defRPr sz="3600"/>
            </a:lvl1pPr>
          </a:lstStyle>
          <a:p>
            <a:r>
              <a:t>Characteristics of histogram</a:t>
            </a:r>
          </a:p>
        </p:txBody>
      </p:sp>
      <p:sp>
        <p:nvSpPr>
          <p:cNvPr id="940" name="2．Histogram--Characteristics"/>
          <p:cNvSpPr txBox="1">
            <a:spLocks noGrp="1"/>
          </p:cNvSpPr>
          <p:nvPr>
            <p:ph type="body" sz="quarter" idx="1"/>
          </p:nvPr>
        </p:nvSpPr>
        <p:spPr>
          <a:xfrm>
            <a:off x="467543" y="1628799"/>
            <a:ext cx="5767390" cy="520701"/>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Histogram--Characteristics</a:t>
            </a:r>
          </a:p>
        </p:txBody>
      </p:sp>
      <p:sp>
        <p:nvSpPr>
          <p:cNvPr id="941" name="Basis of spatial domain based processing technique;…"/>
          <p:cNvSpPr txBox="1"/>
          <p:nvPr/>
        </p:nvSpPr>
        <p:spPr>
          <a:xfrm>
            <a:off x="1187450" y="2349500"/>
            <a:ext cx="6611938" cy="3596005"/>
          </a:xfrm>
          <a:prstGeom prst="rect">
            <a:avLst/>
          </a:prstGeom>
          <a:solidFill>
            <a:srgbClr val="00FFFF"/>
          </a:solidFill>
          <a:ln>
            <a:solidFill>
              <a:srgbClr val="FF5050"/>
            </a:solidFill>
            <a:miter/>
          </a:ln>
        </p:spPr>
        <p:txBody>
          <a:bodyPr lIns="45719" rIns="45719">
            <a:spAutoFit/>
          </a:bodyPr>
          <a:lstStyle/>
          <a:p>
            <a:pPr marL="342900" indent="-342900">
              <a:spcBef>
                <a:spcPts val="1400"/>
              </a:spcBef>
              <a:buSzPct val="100000"/>
              <a:buChar char="➢"/>
              <a:defRPr sz="2400"/>
            </a:pPr>
            <a:r>
              <a:t>Basis of spatial domain based processing technique;</a:t>
            </a:r>
          </a:p>
          <a:p>
            <a:pPr marL="342900" indent="-342900">
              <a:spcBef>
                <a:spcPts val="1400"/>
              </a:spcBef>
              <a:buSzPct val="100000"/>
              <a:buChar char="➢"/>
              <a:defRPr sz="2400"/>
            </a:pPr>
            <a:r>
              <a:t>Reflects the grayscale distribution of image, but fails to convey the structure changes of visual information in the image;</a:t>
            </a:r>
          </a:p>
          <a:p>
            <a:pPr marL="342900" indent="-342900">
              <a:spcBef>
                <a:spcPts val="1400"/>
              </a:spcBef>
              <a:buSzPct val="100000"/>
              <a:buChar char="➢"/>
              <a:defRPr sz="2400"/>
            </a:pPr>
            <a:r>
              <a:t>Unique for a given image;</a:t>
            </a:r>
          </a:p>
          <a:p>
            <a:pPr marL="342900" indent="-342900">
              <a:spcBef>
                <a:spcPts val="1400"/>
              </a:spcBef>
              <a:buSzPct val="100000"/>
              <a:buChar char="➢"/>
              <a:defRPr sz="2400"/>
            </a:pPr>
            <a:r>
              <a:t>Different images may share the same histogram.</a:t>
            </a:r>
          </a:p>
        </p:txBody>
      </p:sp>
    </p:spTree>
    <p:extLst>
      <p:ext uri="{BB962C8B-B14F-4D97-AF65-F5344CB8AC3E}">
        <p14:creationId xmlns:p14="http://schemas.microsoft.com/office/powerpoint/2010/main" val="88191554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Characteristics of histogram"/>
          <p:cNvSpPr txBox="1">
            <a:spLocks noGrp="1"/>
          </p:cNvSpPr>
          <p:nvPr>
            <p:ph type="title"/>
          </p:nvPr>
        </p:nvSpPr>
        <p:spPr>
          <a:prstGeom prst="rect">
            <a:avLst/>
          </a:prstGeom>
        </p:spPr>
        <p:txBody>
          <a:bodyPr/>
          <a:lstStyle>
            <a:lvl1pPr>
              <a:defRPr sz="3600"/>
            </a:lvl1pPr>
          </a:lstStyle>
          <a:p>
            <a:r>
              <a:t>Characteristics of histogram</a:t>
            </a:r>
          </a:p>
        </p:txBody>
      </p:sp>
      <p:sp>
        <p:nvSpPr>
          <p:cNvPr id="946" name="2．Histogram--Characteristics"/>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Histogram--Characteristics</a:t>
            </a:r>
          </a:p>
        </p:txBody>
      </p:sp>
      <p:sp>
        <p:nvSpPr>
          <p:cNvPr id="947" name="Different images may share the same histogram"/>
          <p:cNvSpPr txBox="1"/>
          <p:nvPr/>
        </p:nvSpPr>
        <p:spPr>
          <a:xfrm>
            <a:off x="1187450" y="2276872"/>
            <a:ext cx="6611938" cy="828041"/>
          </a:xfrm>
          <a:prstGeom prst="rect">
            <a:avLst/>
          </a:prstGeom>
          <a:ln w="12700">
            <a:miter lim="400000"/>
          </a:ln>
        </p:spPr>
        <p:txBody>
          <a:bodyPr lIns="45719" rIns="45719">
            <a:spAutoFit/>
          </a:bodyPr>
          <a:lstStyle>
            <a:lvl1pPr marL="342900" indent="-342900">
              <a:spcBef>
                <a:spcPts val="1400"/>
              </a:spcBef>
              <a:buSzPct val="100000"/>
              <a:buChar char="➢"/>
              <a:defRPr sz="2400"/>
            </a:lvl1pPr>
          </a:lstStyle>
          <a:p>
            <a:r>
              <a:t>Different images may share the same histogram</a:t>
            </a:r>
          </a:p>
        </p:txBody>
      </p:sp>
      <p:grpSp>
        <p:nvGrpSpPr>
          <p:cNvPr id="951" name="成组"/>
          <p:cNvGrpSpPr/>
          <p:nvPr/>
        </p:nvGrpSpPr>
        <p:grpSpPr>
          <a:xfrm>
            <a:off x="1360487" y="3070225"/>
            <a:ext cx="6296027" cy="1819275"/>
            <a:chOff x="0" y="0"/>
            <a:chExt cx="6296025" cy="1819275"/>
          </a:xfrm>
        </p:grpSpPr>
        <p:pic>
          <p:nvPicPr>
            <p:cNvPr id="948" name="1" descr="1"/>
            <p:cNvPicPr>
              <a:picLocks noChangeAspect="1"/>
            </p:cNvPicPr>
            <p:nvPr/>
          </p:nvPicPr>
          <p:blipFill>
            <a:blip r:embed="rId2"/>
            <a:stretch>
              <a:fillRect/>
            </a:stretch>
          </p:blipFill>
          <p:spPr>
            <a:xfrm>
              <a:off x="-1" y="0"/>
              <a:ext cx="1810976" cy="1819275"/>
            </a:xfrm>
            <a:prstGeom prst="rect">
              <a:avLst/>
            </a:prstGeom>
            <a:ln w="12700" cap="flat">
              <a:noFill/>
              <a:miter lim="400000"/>
              <a:headEnd/>
              <a:tailEnd/>
            </a:ln>
            <a:effectLst/>
          </p:spPr>
        </p:pic>
        <p:pic>
          <p:nvPicPr>
            <p:cNvPr id="949" name="3" descr="3"/>
            <p:cNvPicPr>
              <a:picLocks noChangeAspect="1"/>
            </p:cNvPicPr>
            <p:nvPr/>
          </p:nvPicPr>
          <p:blipFill>
            <a:blip r:embed="rId3"/>
            <a:stretch>
              <a:fillRect/>
            </a:stretch>
          </p:blipFill>
          <p:spPr>
            <a:xfrm>
              <a:off x="4485051" y="0"/>
              <a:ext cx="1810975" cy="1819275"/>
            </a:xfrm>
            <a:prstGeom prst="rect">
              <a:avLst/>
            </a:prstGeom>
            <a:ln w="12700" cap="flat">
              <a:noFill/>
              <a:miter lim="400000"/>
              <a:headEnd/>
              <a:tailEnd/>
            </a:ln>
            <a:effectLst/>
          </p:spPr>
        </p:pic>
        <p:pic>
          <p:nvPicPr>
            <p:cNvPr id="950" name="2" descr="2"/>
            <p:cNvPicPr>
              <a:picLocks noChangeAspect="1"/>
            </p:cNvPicPr>
            <p:nvPr/>
          </p:nvPicPr>
          <p:blipFill>
            <a:blip r:embed="rId4"/>
            <a:stretch>
              <a:fillRect/>
            </a:stretch>
          </p:blipFill>
          <p:spPr>
            <a:xfrm>
              <a:off x="2230965" y="0"/>
              <a:ext cx="1810976" cy="1819275"/>
            </a:xfrm>
            <a:prstGeom prst="rect">
              <a:avLst/>
            </a:prstGeom>
            <a:ln w="12700" cap="flat">
              <a:noFill/>
              <a:miter lim="400000"/>
              <a:headEnd/>
              <a:tailEnd/>
            </a:ln>
            <a:effectLst/>
          </p:spPr>
        </p:pic>
      </p:grpSp>
    </p:spTree>
    <p:extLst>
      <p:ext uri="{BB962C8B-B14F-4D97-AF65-F5344CB8AC3E}">
        <p14:creationId xmlns:p14="http://schemas.microsoft.com/office/powerpoint/2010/main" val="35110129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标题"/>
          <p:cNvSpPr txBox="1">
            <a:spLocks noGrp="1"/>
          </p:cNvSpPr>
          <p:nvPr>
            <p:ph type="title"/>
          </p:nvPr>
        </p:nvSpPr>
        <p:spPr>
          <a:prstGeom prst="rect">
            <a:avLst/>
          </a:prstGeom>
        </p:spPr>
        <p:txBody>
          <a:bodyPr/>
          <a:lstStyle/>
          <a:p>
            <a:pPr>
              <a:defRPr sz="4400">
                <a:solidFill>
                  <a:srgbClr val="FF5050"/>
                </a:solidFill>
              </a:defRPr>
            </a:pPr>
            <a:endParaRPr/>
          </a:p>
        </p:txBody>
      </p:sp>
      <p:sp>
        <p:nvSpPr>
          <p:cNvPr id="954" name="2．Histogram--summary"/>
          <p:cNvSpPr txBox="1">
            <a:spLocks noGrp="1"/>
          </p:cNvSpPr>
          <p:nvPr>
            <p:ph type="body" sz="quarter" idx="1"/>
          </p:nvPr>
        </p:nvSpPr>
        <p:spPr>
          <a:xfrm>
            <a:off x="457199" y="1600200"/>
            <a:ext cx="5767390" cy="520700"/>
          </a:xfrm>
          <a:prstGeom prst="rect">
            <a:avLst/>
          </a:prstGeom>
        </p:spPr>
        <p:txBody>
          <a:bodyPr/>
          <a:lstStyle/>
          <a:p>
            <a:pPr marL="291465" indent="-182880" defTabSz="831850">
              <a:lnSpc>
                <a:spcPct val="80000"/>
              </a:lnSpc>
              <a:buSzTx/>
              <a:buFont typeface="Wingdings 2" panose="05020102010507070707"/>
              <a:buNone/>
              <a:defRPr sz="264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Histogram--summary</a:t>
            </a:r>
          </a:p>
        </p:txBody>
      </p:sp>
      <p:sp>
        <p:nvSpPr>
          <p:cNvPr id="955" name="文本"/>
          <p:cNvSpPr txBox="1"/>
          <p:nvPr/>
        </p:nvSpPr>
        <p:spPr>
          <a:xfrm>
            <a:off x="1009650" y="2706688"/>
            <a:ext cx="7251700" cy="637541"/>
          </a:xfrm>
          <a:prstGeom prst="rect">
            <a:avLst/>
          </a:prstGeom>
          <a:ln w="12700">
            <a:miter lim="400000"/>
          </a:ln>
        </p:spPr>
        <p:txBody>
          <a:bodyPr lIns="45719" rIns="45719">
            <a:spAutoFit/>
          </a:bodyPr>
          <a:lstStyle>
            <a:lvl1pPr>
              <a:defRPr sz="3600">
                <a:solidFill>
                  <a:srgbClr val="CC0066"/>
                </a:solidFill>
              </a:defRPr>
            </a:lvl1pPr>
          </a:lstStyle>
          <a:p>
            <a:r>
              <a:t>        </a:t>
            </a:r>
          </a:p>
        </p:txBody>
      </p:sp>
      <p:sp>
        <p:nvSpPr>
          <p:cNvPr id="956" name="Histogram can be used for image enhancement, compression, and segmentation. They are practical means of image processing."/>
          <p:cNvSpPr txBox="1"/>
          <p:nvPr/>
        </p:nvSpPr>
        <p:spPr>
          <a:xfrm>
            <a:off x="755576" y="2828836"/>
            <a:ext cx="7505773" cy="1818641"/>
          </a:xfrm>
          <a:prstGeom prst="rect">
            <a:avLst/>
          </a:prstGeom>
          <a:ln w="12700">
            <a:miter lim="400000"/>
          </a:ln>
        </p:spPr>
        <p:txBody>
          <a:bodyPr lIns="45719" rIns="45719">
            <a:spAutoFit/>
          </a:bodyPr>
          <a:lstStyle>
            <a:lvl1pPr>
              <a:defRPr sz="2800"/>
            </a:lvl1pPr>
          </a:lstStyle>
          <a:p>
            <a:r>
              <a:t>Histogram can be used for image enhancement, compression, and segmentation. They are practical means of image processing.</a:t>
            </a:r>
          </a:p>
        </p:txBody>
      </p:sp>
    </p:spTree>
    <p:extLst>
      <p:ext uri="{BB962C8B-B14F-4D97-AF65-F5344CB8AC3E}">
        <p14:creationId xmlns:p14="http://schemas.microsoft.com/office/powerpoint/2010/main" val="266538438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Histogram equalization"/>
          <p:cNvSpPr txBox="1">
            <a:spLocks noGrp="1"/>
          </p:cNvSpPr>
          <p:nvPr>
            <p:ph type="title"/>
          </p:nvPr>
        </p:nvSpPr>
        <p:spPr>
          <a:prstGeom prst="rect">
            <a:avLst/>
          </a:prstGeom>
        </p:spPr>
        <p:txBody>
          <a:bodyPr/>
          <a:lstStyle>
            <a:lvl1pPr>
              <a:defRPr sz="3600"/>
            </a:lvl1pPr>
          </a:lstStyle>
          <a:p>
            <a:r>
              <a:t>Histogram equalization</a:t>
            </a:r>
          </a:p>
        </p:txBody>
      </p:sp>
      <p:sp>
        <p:nvSpPr>
          <p:cNvPr id="961" name="正文"/>
          <p:cNvSpPr txBox="1">
            <a:spLocks noGrp="1"/>
          </p:cNvSpPr>
          <p:nvPr>
            <p:ph type="body" sz="half" idx="1"/>
          </p:nvPr>
        </p:nvSpPr>
        <p:spPr>
          <a:xfrm>
            <a:off x="457200" y="1600200"/>
            <a:ext cx="4038600" cy="4525963"/>
          </a:xfrm>
          <a:prstGeom prst="rect">
            <a:avLst/>
          </a:prstGeom>
        </p:spPr>
        <p:txBody>
          <a:bodyPr/>
          <a:lstStyle/>
          <a:p>
            <a:endParaRPr/>
          </a:p>
        </p:txBody>
      </p:sp>
      <p:pic>
        <p:nvPicPr>
          <p:cNvPr id="962" name="image168.png" descr="image168.png"/>
          <p:cNvPicPr>
            <a:picLocks noChangeAspect="1"/>
          </p:cNvPicPr>
          <p:nvPr/>
        </p:nvPicPr>
        <p:blipFill>
          <a:blip r:embed="rId2"/>
          <a:stretch>
            <a:fillRect/>
          </a:stretch>
        </p:blipFill>
        <p:spPr>
          <a:xfrm>
            <a:off x="132787" y="1628799"/>
            <a:ext cx="8543670" cy="5033369"/>
          </a:xfrm>
          <a:prstGeom prst="rect">
            <a:avLst/>
          </a:prstGeom>
          <a:ln w="12700">
            <a:miter lim="400000"/>
            <a:headEnd/>
            <a:tailEnd/>
          </a:ln>
        </p:spPr>
      </p:pic>
    </p:spTree>
    <p:extLst>
      <p:ext uri="{BB962C8B-B14F-4D97-AF65-F5344CB8AC3E}">
        <p14:creationId xmlns:p14="http://schemas.microsoft.com/office/powerpoint/2010/main" val="183096337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Histogram equalization"/>
          <p:cNvSpPr txBox="1">
            <a:spLocks noGrp="1"/>
          </p:cNvSpPr>
          <p:nvPr>
            <p:ph type="title"/>
          </p:nvPr>
        </p:nvSpPr>
        <p:spPr>
          <a:prstGeom prst="rect">
            <a:avLst/>
          </a:prstGeom>
        </p:spPr>
        <p:txBody>
          <a:bodyPr/>
          <a:lstStyle>
            <a:lvl1pPr>
              <a:defRPr sz="3600"/>
            </a:lvl1pPr>
          </a:lstStyle>
          <a:p>
            <a:r>
              <a:t>Histogram equalization</a:t>
            </a:r>
          </a:p>
        </p:txBody>
      </p:sp>
      <p:sp>
        <p:nvSpPr>
          <p:cNvPr id="965" name="Before"/>
          <p:cNvSpPr txBox="1">
            <a:spLocks noGrp="1"/>
          </p:cNvSpPr>
          <p:nvPr>
            <p:ph type="body" sz="half" idx="1"/>
          </p:nvPr>
        </p:nvSpPr>
        <p:spPr>
          <a:xfrm>
            <a:off x="457200" y="1600200"/>
            <a:ext cx="4038600" cy="4525963"/>
          </a:xfrm>
          <a:prstGeom prst="rect">
            <a:avLst/>
          </a:prstGeom>
        </p:spPr>
        <p:txBody>
          <a:bodyPr/>
          <a:lstStyle/>
          <a:p>
            <a:r>
              <a:t>Before</a:t>
            </a:r>
          </a:p>
        </p:txBody>
      </p:sp>
      <p:sp>
        <p:nvSpPr>
          <p:cNvPr id="966" name="After"/>
          <p:cNvSpPr txBox="1"/>
          <p:nvPr/>
        </p:nvSpPr>
        <p:spPr>
          <a:xfrm>
            <a:off x="4648200" y="1600200"/>
            <a:ext cx="4038600" cy="574041"/>
          </a:xfrm>
          <a:prstGeom prst="rect">
            <a:avLst/>
          </a:prstGeom>
          <a:ln w="12700">
            <a:miter lim="400000"/>
          </a:ln>
        </p:spPr>
        <p:txBody>
          <a:bodyPr lIns="45719" rIns="45719">
            <a:normAutofit lnSpcReduction="10000"/>
          </a:bodyPr>
          <a:lstStyle>
            <a:lvl1pPr marL="438785" indent="-320040">
              <a:buClr>
                <a:srgbClr val="F0AD00"/>
              </a:buClr>
              <a:buSzPct val="80000"/>
              <a:buChar char="◼"/>
              <a:defRPr sz="3200"/>
            </a:lvl1pPr>
          </a:lstStyle>
          <a:p>
            <a:r>
              <a:t>After</a:t>
            </a:r>
          </a:p>
        </p:txBody>
      </p:sp>
      <p:pic>
        <p:nvPicPr>
          <p:cNvPr id="967" name="image169.jpeg" descr="image169.jpeg"/>
          <p:cNvPicPr>
            <a:picLocks noChangeAspect="1"/>
          </p:cNvPicPr>
          <p:nvPr/>
        </p:nvPicPr>
        <p:blipFill>
          <a:blip r:embed="rId2"/>
          <a:stretch>
            <a:fillRect/>
          </a:stretch>
        </p:blipFill>
        <p:spPr>
          <a:xfrm>
            <a:off x="251519" y="2204864"/>
            <a:ext cx="3744418" cy="2808312"/>
          </a:xfrm>
          <a:prstGeom prst="rect">
            <a:avLst/>
          </a:prstGeom>
          <a:ln w="12700">
            <a:miter lim="400000"/>
            <a:headEnd/>
            <a:tailEnd/>
          </a:ln>
        </p:spPr>
      </p:pic>
      <p:pic>
        <p:nvPicPr>
          <p:cNvPr id="968" name="image170.jpeg" descr="image170.jpeg"/>
          <p:cNvPicPr>
            <a:picLocks noChangeAspect="1"/>
          </p:cNvPicPr>
          <p:nvPr/>
        </p:nvPicPr>
        <p:blipFill>
          <a:blip r:embed="rId3"/>
          <a:stretch>
            <a:fillRect/>
          </a:stretch>
        </p:blipFill>
        <p:spPr>
          <a:xfrm>
            <a:off x="4716016" y="2204864"/>
            <a:ext cx="3744417" cy="2808312"/>
          </a:xfrm>
          <a:prstGeom prst="rect">
            <a:avLst/>
          </a:prstGeom>
          <a:ln w="12700">
            <a:miter lim="400000"/>
            <a:headEnd/>
            <a:tailEnd/>
          </a:ln>
        </p:spPr>
      </p:pic>
      <p:pic>
        <p:nvPicPr>
          <p:cNvPr id="969" name="image171.png" descr="image171.png"/>
          <p:cNvPicPr>
            <a:picLocks noChangeAspect="1"/>
          </p:cNvPicPr>
          <p:nvPr/>
        </p:nvPicPr>
        <p:blipFill>
          <a:blip r:embed="rId4"/>
          <a:stretch>
            <a:fillRect/>
          </a:stretch>
        </p:blipFill>
        <p:spPr>
          <a:xfrm>
            <a:off x="4716016" y="5085184"/>
            <a:ext cx="3744415" cy="1695451"/>
          </a:xfrm>
          <a:prstGeom prst="rect">
            <a:avLst/>
          </a:prstGeom>
          <a:ln w="12700">
            <a:miter lim="400000"/>
            <a:headEnd/>
            <a:tailEnd/>
          </a:ln>
        </p:spPr>
      </p:pic>
      <p:pic>
        <p:nvPicPr>
          <p:cNvPr id="970" name="image172.png" descr="image172.png"/>
          <p:cNvPicPr>
            <a:picLocks noChangeAspect="1"/>
          </p:cNvPicPr>
          <p:nvPr/>
        </p:nvPicPr>
        <p:blipFill>
          <a:blip r:embed="rId5"/>
          <a:stretch>
            <a:fillRect/>
          </a:stretch>
        </p:blipFill>
        <p:spPr>
          <a:xfrm>
            <a:off x="251521" y="5269965"/>
            <a:ext cx="3744417" cy="1510669"/>
          </a:xfrm>
          <a:prstGeom prst="rect">
            <a:avLst/>
          </a:prstGeom>
          <a:ln w="12700">
            <a:miter lim="400000"/>
            <a:headEnd/>
            <a:tailEnd/>
          </a:ln>
        </p:spPr>
      </p:pic>
    </p:spTree>
    <p:extLst>
      <p:ext uri="{BB962C8B-B14F-4D97-AF65-F5344CB8AC3E}">
        <p14:creationId xmlns:p14="http://schemas.microsoft.com/office/powerpoint/2010/main" val="151096524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 name="标题"/>
          <p:cNvSpPr txBox="1">
            <a:spLocks noGrp="1"/>
          </p:cNvSpPr>
          <p:nvPr>
            <p:ph type="title"/>
          </p:nvPr>
        </p:nvSpPr>
        <p:spPr>
          <a:prstGeom prst="rect">
            <a:avLst/>
          </a:prstGeom>
        </p:spPr>
        <p:txBody>
          <a:bodyPr/>
          <a:lstStyle/>
          <a:p>
            <a:endParaRPr/>
          </a:p>
        </p:txBody>
      </p:sp>
      <p:sp>
        <p:nvSpPr>
          <p:cNvPr id="973" name="Before"/>
          <p:cNvSpPr txBox="1">
            <a:spLocks noGrp="1"/>
          </p:cNvSpPr>
          <p:nvPr>
            <p:ph type="body" sz="half" idx="1"/>
          </p:nvPr>
        </p:nvSpPr>
        <p:spPr>
          <a:xfrm>
            <a:off x="457200" y="1600200"/>
            <a:ext cx="4038600" cy="4525963"/>
          </a:xfrm>
          <a:prstGeom prst="rect">
            <a:avLst/>
          </a:prstGeom>
        </p:spPr>
        <p:txBody>
          <a:bodyPr/>
          <a:lstStyle/>
          <a:p>
            <a:r>
              <a:t>Before</a:t>
            </a:r>
          </a:p>
        </p:txBody>
      </p:sp>
      <p:sp>
        <p:nvSpPr>
          <p:cNvPr id="974" name="After"/>
          <p:cNvSpPr txBox="1"/>
          <p:nvPr/>
        </p:nvSpPr>
        <p:spPr>
          <a:xfrm>
            <a:off x="4648200" y="1600200"/>
            <a:ext cx="4038600" cy="574041"/>
          </a:xfrm>
          <a:prstGeom prst="rect">
            <a:avLst/>
          </a:prstGeom>
          <a:ln w="12700">
            <a:miter lim="400000"/>
          </a:ln>
        </p:spPr>
        <p:txBody>
          <a:bodyPr lIns="45719" rIns="45719">
            <a:normAutofit lnSpcReduction="10000"/>
          </a:bodyPr>
          <a:lstStyle>
            <a:lvl1pPr marL="438785" indent="-320040">
              <a:buClr>
                <a:srgbClr val="F0AD00"/>
              </a:buClr>
              <a:buSzPct val="80000"/>
              <a:buChar char="◼"/>
              <a:defRPr sz="3200"/>
            </a:lvl1pPr>
          </a:lstStyle>
          <a:p>
            <a:r>
              <a:t>After</a:t>
            </a:r>
          </a:p>
        </p:txBody>
      </p:sp>
      <p:pic>
        <p:nvPicPr>
          <p:cNvPr id="975" name="image173.jpeg" descr="image173.jpeg"/>
          <p:cNvPicPr>
            <a:picLocks noChangeAspect="1"/>
          </p:cNvPicPr>
          <p:nvPr/>
        </p:nvPicPr>
        <p:blipFill>
          <a:blip r:embed="rId2"/>
          <a:stretch>
            <a:fillRect/>
          </a:stretch>
        </p:blipFill>
        <p:spPr>
          <a:xfrm>
            <a:off x="251521" y="2492897"/>
            <a:ext cx="4302698" cy="2880319"/>
          </a:xfrm>
          <a:prstGeom prst="rect">
            <a:avLst/>
          </a:prstGeom>
          <a:ln w="12700">
            <a:miter lim="400000"/>
            <a:headEnd/>
            <a:tailEnd/>
          </a:ln>
        </p:spPr>
      </p:pic>
      <p:pic>
        <p:nvPicPr>
          <p:cNvPr id="976" name="image174.jpeg" descr="image174.jpeg"/>
          <p:cNvPicPr>
            <a:picLocks noChangeAspect="1"/>
          </p:cNvPicPr>
          <p:nvPr/>
        </p:nvPicPr>
        <p:blipFill>
          <a:blip r:embed="rId3"/>
          <a:stretch>
            <a:fillRect/>
          </a:stretch>
        </p:blipFill>
        <p:spPr>
          <a:xfrm>
            <a:off x="4764020" y="2464923"/>
            <a:ext cx="4344485" cy="2908293"/>
          </a:xfrm>
          <a:prstGeom prst="rect">
            <a:avLst/>
          </a:prstGeom>
          <a:ln w="12700">
            <a:miter lim="400000"/>
            <a:headEnd/>
            <a:tailEnd/>
          </a:ln>
        </p:spPr>
      </p:pic>
    </p:spTree>
    <p:extLst>
      <p:ext uri="{BB962C8B-B14F-4D97-AF65-F5344CB8AC3E}">
        <p14:creationId xmlns:p14="http://schemas.microsoft.com/office/powerpoint/2010/main" val="152131441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Not always work"/>
          <p:cNvSpPr txBox="1">
            <a:spLocks noGrp="1"/>
          </p:cNvSpPr>
          <p:nvPr>
            <p:ph type="title"/>
          </p:nvPr>
        </p:nvSpPr>
        <p:spPr>
          <a:prstGeom prst="rect">
            <a:avLst/>
          </a:prstGeom>
        </p:spPr>
        <p:txBody>
          <a:bodyPr/>
          <a:lstStyle/>
          <a:p>
            <a:r>
              <a:t>Not always work</a:t>
            </a:r>
          </a:p>
        </p:txBody>
      </p:sp>
      <p:sp>
        <p:nvSpPr>
          <p:cNvPr id="979" name="Before"/>
          <p:cNvSpPr txBox="1">
            <a:spLocks noGrp="1"/>
          </p:cNvSpPr>
          <p:nvPr>
            <p:ph type="body" sz="half" idx="1"/>
          </p:nvPr>
        </p:nvSpPr>
        <p:spPr>
          <a:xfrm>
            <a:off x="457200" y="1600200"/>
            <a:ext cx="4038600" cy="4525963"/>
          </a:xfrm>
          <a:prstGeom prst="rect">
            <a:avLst/>
          </a:prstGeom>
        </p:spPr>
        <p:txBody>
          <a:bodyPr/>
          <a:lstStyle/>
          <a:p>
            <a:r>
              <a:t>Before</a:t>
            </a:r>
          </a:p>
        </p:txBody>
      </p:sp>
      <p:sp>
        <p:nvSpPr>
          <p:cNvPr id="980" name="After"/>
          <p:cNvSpPr txBox="1"/>
          <p:nvPr/>
        </p:nvSpPr>
        <p:spPr>
          <a:xfrm>
            <a:off x="4648200" y="1600200"/>
            <a:ext cx="4038600" cy="574041"/>
          </a:xfrm>
          <a:prstGeom prst="rect">
            <a:avLst/>
          </a:prstGeom>
          <a:ln w="12700">
            <a:miter lim="400000"/>
          </a:ln>
        </p:spPr>
        <p:txBody>
          <a:bodyPr lIns="45719" rIns="45719">
            <a:normAutofit lnSpcReduction="10000"/>
          </a:bodyPr>
          <a:lstStyle>
            <a:lvl1pPr marL="438785" indent="-320040">
              <a:buClr>
                <a:srgbClr val="F0AD00"/>
              </a:buClr>
              <a:buSzPct val="80000"/>
              <a:buChar char="◼"/>
              <a:defRPr sz="3200"/>
            </a:lvl1pPr>
          </a:lstStyle>
          <a:p>
            <a:r>
              <a:t>After</a:t>
            </a:r>
          </a:p>
        </p:txBody>
      </p:sp>
      <p:pic>
        <p:nvPicPr>
          <p:cNvPr id="981" name="image175.jpeg" descr="image175.jpeg"/>
          <p:cNvPicPr>
            <a:picLocks noChangeAspect="1"/>
          </p:cNvPicPr>
          <p:nvPr/>
        </p:nvPicPr>
        <p:blipFill>
          <a:blip r:embed="rId2"/>
          <a:stretch>
            <a:fillRect/>
          </a:stretch>
        </p:blipFill>
        <p:spPr>
          <a:xfrm>
            <a:off x="7832" y="2708919"/>
            <a:ext cx="4410268" cy="2952329"/>
          </a:xfrm>
          <a:prstGeom prst="rect">
            <a:avLst/>
          </a:prstGeom>
          <a:ln w="12700">
            <a:miter lim="400000"/>
            <a:headEnd/>
            <a:tailEnd/>
          </a:ln>
        </p:spPr>
      </p:pic>
      <p:pic>
        <p:nvPicPr>
          <p:cNvPr id="982" name="image176.jpeg" descr="image176.jpeg"/>
          <p:cNvPicPr>
            <a:picLocks noChangeAspect="1"/>
          </p:cNvPicPr>
          <p:nvPr/>
        </p:nvPicPr>
        <p:blipFill>
          <a:blip r:embed="rId3"/>
          <a:stretch>
            <a:fillRect/>
          </a:stretch>
        </p:blipFill>
        <p:spPr>
          <a:xfrm>
            <a:off x="4418100" y="2708921"/>
            <a:ext cx="4410267" cy="2952329"/>
          </a:xfrm>
          <a:prstGeom prst="rect">
            <a:avLst/>
          </a:prstGeom>
          <a:ln w="12700">
            <a:miter lim="400000"/>
            <a:headEnd/>
            <a:tailEnd/>
          </a:ln>
        </p:spPr>
      </p:pic>
      <p:pic>
        <p:nvPicPr>
          <p:cNvPr id="983" name="image177.png" descr="image177.png"/>
          <p:cNvPicPr>
            <a:picLocks noChangeAspect="1"/>
          </p:cNvPicPr>
          <p:nvPr/>
        </p:nvPicPr>
        <p:blipFill>
          <a:blip r:embed="rId4"/>
          <a:stretch>
            <a:fillRect/>
          </a:stretch>
        </p:blipFill>
        <p:spPr>
          <a:xfrm>
            <a:off x="5364088" y="4185084"/>
            <a:ext cx="3614738" cy="2643188"/>
          </a:xfrm>
          <a:prstGeom prst="rect">
            <a:avLst/>
          </a:prstGeom>
          <a:ln w="12700">
            <a:miter lim="400000"/>
            <a:headEnd/>
            <a:tailEnd/>
          </a:ln>
        </p:spPr>
      </p:pic>
      <p:sp>
        <p:nvSpPr>
          <p:cNvPr id="984" name="矩形"/>
          <p:cNvSpPr/>
          <p:nvPr/>
        </p:nvSpPr>
        <p:spPr>
          <a:xfrm>
            <a:off x="7380312" y="2996951"/>
            <a:ext cx="1080121" cy="792089"/>
          </a:xfrm>
          <a:prstGeom prst="rect">
            <a:avLst/>
          </a:prstGeom>
          <a:ln w="48000">
            <a:solidFill>
              <a:srgbClr val="0000CC"/>
            </a:solidFill>
          </a:ln>
        </p:spPr>
        <p:txBody>
          <a:bodyPr lIns="45719" rIns="45719" anchor="ctr"/>
          <a:lstStyle/>
          <a:p>
            <a:pPr algn="ctr">
              <a:defRPr>
                <a:solidFill>
                  <a:srgbClr val="FFFFFF"/>
                </a:solidFill>
              </a:defRPr>
            </a:pPr>
            <a:endParaRPr/>
          </a:p>
        </p:txBody>
      </p:sp>
      <p:sp>
        <p:nvSpPr>
          <p:cNvPr id="985" name="线条"/>
          <p:cNvSpPr/>
          <p:nvPr/>
        </p:nvSpPr>
        <p:spPr>
          <a:xfrm flipH="1">
            <a:off x="5364087" y="3789039"/>
            <a:ext cx="2016226" cy="396046"/>
          </a:xfrm>
          <a:prstGeom prst="line">
            <a:avLst/>
          </a:prstGeom>
          <a:ln w="28575" cap="rnd">
            <a:solidFill>
              <a:srgbClr val="0000CC"/>
            </a:solidFill>
          </a:ln>
        </p:spPr>
        <p:txBody>
          <a:bodyPr lIns="45719" rIns="45719"/>
          <a:lstStyle/>
          <a:p>
            <a:endParaRPr/>
          </a:p>
        </p:txBody>
      </p:sp>
      <p:sp>
        <p:nvSpPr>
          <p:cNvPr id="986" name="线条"/>
          <p:cNvSpPr/>
          <p:nvPr/>
        </p:nvSpPr>
        <p:spPr>
          <a:xfrm>
            <a:off x="8460431" y="3789039"/>
            <a:ext cx="518394" cy="396047"/>
          </a:xfrm>
          <a:prstGeom prst="line">
            <a:avLst/>
          </a:prstGeom>
          <a:ln w="28575" cap="rnd">
            <a:solidFill>
              <a:srgbClr val="0000CC"/>
            </a:solidFill>
          </a:ln>
        </p:spPr>
        <p:txBody>
          <a:bodyPr lIns="45719" rIns="45719"/>
          <a:lstStyle/>
          <a:p>
            <a:endParaRPr/>
          </a:p>
        </p:txBody>
      </p:sp>
    </p:spTree>
    <p:extLst>
      <p:ext uri="{BB962C8B-B14F-4D97-AF65-F5344CB8AC3E}">
        <p14:creationId xmlns:p14="http://schemas.microsoft.com/office/powerpoint/2010/main" val="790107272"/>
      </p:ext>
    </p:extLst>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98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indefinite" fill="hold"/>
                                        <p:tgtEl>
                                          <p:spTgt spid="98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indefinite" fill="hold"/>
                                        <p:tgtEl>
                                          <p:spTgt spid="98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indefinite" fill="hold"/>
                                        <p:tgtEl>
                                          <p:spTgt spid="9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 grpId="0" bldLvl="0" animBg="1" advAuto="0"/>
      <p:bldP spid="984" grpId="0" bldLvl="0" animBg="1" advAuto="0"/>
      <p:bldP spid="985" grpId="0" bldLvl="0" animBg="1" advAuto="0"/>
      <p:bldP spid="986" grpId="0" bldLvl="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Histogram equalization"/>
          <p:cNvSpPr txBox="1">
            <a:spLocks noGrp="1"/>
          </p:cNvSpPr>
          <p:nvPr>
            <p:ph type="title"/>
          </p:nvPr>
        </p:nvSpPr>
        <p:spPr>
          <a:xfrm>
            <a:off x="266129" y="404664"/>
            <a:ext cx="8842376" cy="941388"/>
          </a:xfrm>
          <a:prstGeom prst="rect">
            <a:avLst/>
          </a:prstGeom>
        </p:spPr>
        <p:txBody>
          <a:bodyPr/>
          <a:lstStyle>
            <a:lvl1pPr>
              <a:defRPr sz="3600"/>
            </a:lvl1pPr>
          </a:lstStyle>
          <a:p>
            <a:r>
              <a:t>Histogram equalization</a:t>
            </a:r>
          </a:p>
        </p:txBody>
      </p:sp>
      <p:sp>
        <p:nvSpPr>
          <p:cNvPr id="989" name="1．Histogram equalization--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 equalization--Concept</a:t>
            </a:r>
          </a:p>
        </p:txBody>
      </p:sp>
      <p:pic>
        <p:nvPicPr>
          <p:cNvPr id="990" name="1" descr="1"/>
          <p:cNvPicPr>
            <a:picLocks noChangeAspect="1"/>
          </p:cNvPicPr>
          <p:nvPr/>
        </p:nvPicPr>
        <p:blipFill>
          <a:blip r:embed="rId2"/>
          <a:stretch>
            <a:fillRect/>
          </a:stretch>
        </p:blipFill>
        <p:spPr>
          <a:xfrm>
            <a:off x="855662" y="2608263"/>
            <a:ext cx="2841626" cy="2768601"/>
          </a:xfrm>
          <a:prstGeom prst="rect">
            <a:avLst/>
          </a:prstGeom>
          <a:ln w="12700">
            <a:miter lim="400000"/>
            <a:headEnd/>
            <a:tailEnd/>
          </a:ln>
        </p:spPr>
      </p:pic>
      <p:pic>
        <p:nvPicPr>
          <p:cNvPr id="991" name="2" descr="2"/>
          <p:cNvPicPr>
            <a:picLocks noChangeAspect="1"/>
          </p:cNvPicPr>
          <p:nvPr/>
        </p:nvPicPr>
        <p:blipFill>
          <a:blip r:embed="rId3"/>
          <a:stretch>
            <a:fillRect/>
          </a:stretch>
        </p:blipFill>
        <p:spPr>
          <a:xfrm>
            <a:off x="5434012" y="2620963"/>
            <a:ext cx="2844801" cy="2789237"/>
          </a:xfrm>
          <a:prstGeom prst="rect">
            <a:avLst/>
          </a:prstGeom>
          <a:ln w="12700">
            <a:miter lim="400000"/>
            <a:headEnd/>
            <a:tailEnd/>
          </a:ln>
        </p:spPr>
      </p:pic>
      <p:sp>
        <p:nvSpPr>
          <p:cNvPr id="992" name="箭头"/>
          <p:cNvSpPr/>
          <p:nvPr/>
        </p:nvSpPr>
        <p:spPr>
          <a:xfrm>
            <a:off x="3787775" y="4035425"/>
            <a:ext cx="1538288" cy="420688"/>
          </a:xfrm>
          <a:prstGeom prst="rightArrow">
            <a:avLst>
              <a:gd name="adj1" fmla="val 50000"/>
              <a:gd name="adj2" fmla="val 91415"/>
            </a:avLst>
          </a:prstGeom>
          <a:solidFill>
            <a:srgbClr val="F0AD00"/>
          </a:solidFill>
          <a:ln>
            <a:solidFill>
              <a:srgbClr val="000000"/>
            </a:solidFill>
            <a:miter/>
          </a:ln>
        </p:spPr>
        <p:txBody>
          <a:bodyPr lIns="45719" rIns="45719" anchor="ctr"/>
          <a:lstStyle/>
          <a:p>
            <a:endParaRPr/>
          </a:p>
        </p:txBody>
      </p:sp>
      <p:grpSp>
        <p:nvGrpSpPr>
          <p:cNvPr id="995" name="成组"/>
          <p:cNvGrpSpPr/>
          <p:nvPr/>
        </p:nvGrpSpPr>
        <p:grpSpPr>
          <a:xfrm>
            <a:off x="3635895" y="3598862"/>
            <a:ext cx="1738682" cy="461666"/>
            <a:chOff x="0" y="0"/>
            <a:chExt cx="1738681" cy="461664"/>
          </a:xfrm>
        </p:grpSpPr>
        <p:sp>
          <p:nvSpPr>
            <p:cNvPr id="993" name="矩形"/>
            <p:cNvSpPr/>
            <p:nvPr/>
          </p:nvSpPr>
          <p:spPr>
            <a:xfrm>
              <a:off x="-1" y="0"/>
              <a:ext cx="1738683" cy="461665"/>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994" name="文本"/>
            <p:cNvSpPr txBox="1"/>
            <p:nvPr/>
          </p:nvSpPr>
          <p:spPr>
            <a:xfrm>
              <a:off x="-1" y="0"/>
              <a:ext cx="1738683" cy="370841"/>
            </a:xfrm>
            <a:prstGeom prst="rect">
              <a:avLst/>
            </a:prstGeom>
            <a:noFill/>
            <a:ln w="12700" cap="flat">
              <a:noFill/>
              <a:miter lim="400000"/>
            </a:ln>
            <a:effectLst/>
          </p:spPr>
          <p:txBody>
            <a:bodyPr wrap="square" lIns="45719" tIns="45719" rIns="45719" bIns="45719" numCol="1" anchor="t">
              <a:spAutoFit/>
            </a:bodyPr>
            <a:lstStyle/>
            <a:p>
              <a:r>
                <a:t> </a:t>
              </a:r>
            </a:p>
          </p:txBody>
        </p:sp>
      </p:grpSp>
      <p:sp>
        <p:nvSpPr>
          <p:cNvPr id="996" name="Color distribution becomes more balanced"/>
          <p:cNvSpPr txBox="1"/>
          <p:nvPr/>
        </p:nvSpPr>
        <p:spPr>
          <a:xfrm>
            <a:off x="2343150" y="5724525"/>
            <a:ext cx="4893146" cy="955040"/>
          </a:xfrm>
          <a:prstGeom prst="rect">
            <a:avLst/>
          </a:prstGeom>
          <a:ln w="12700">
            <a:miter lim="400000"/>
          </a:ln>
        </p:spPr>
        <p:txBody>
          <a:bodyPr lIns="45719" rIns="45719">
            <a:spAutoFit/>
          </a:bodyPr>
          <a:lstStyle>
            <a:lvl1pPr algn="ctr">
              <a:spcBef>
                <a:spcPts val="1600"/>
              </a:spcBef>
              <a:defRPr sz="2800"/>
            </a:lvl1pPr>
          </a:lstStyle>
          <a:p>
            <a:r>
              <a:t>Color distribution becomes more balanced</a:t>
            </a:r>
          </a:p>
        </p:txBody>
      </p:sp>
    </p:spTree>
    <p:extLst>
      <p:ext uri="{BB962C8B-B14F-4D97-AF65-F5344CB8AC3E}">
        <p14:creationId xmlns:p14="http://schemas.microsoft.com/office/powerpoint/2010/main" val="263487725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Histogram equalization"/>
          <p:cNvSpPr txBox="1">
            <a:spLocks noGrp="1"/>
          </p:cNvSpPr>
          <p:nvPr>
            <p:ph type="title"/>
          </p:nvPr>
        </p:nvSpPr>
        <p:spPr>
          <a:xfrm>
            <a:off x="259334" y="404664"/>
            <a:ext cx="8373492" cy="941388"/>
          </a:xfrm>
          <a:prstGeom prst="rect">
            <a:avLst/>
          </a:prstGeom>
        </p:spPr>
        <p:txBody>
          <a:bodyPr/>
          <a:lstStyle>
            <a:lvl1pPr>
              <a:defRPr sz="3600"/>
            </a:lvl1pPr>
          </a:lstStyle>
          <a:p>
            <a:r>
              <a:t>Histogram equalization</a:t>
            </a:r>
          </a:p>
        </p:txBody>
      </p:sp>
      <p:sp>
        <p:nvSpPr>
          <p:cNvPr id="999" name="1．Histogram equalization--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 equalization--Concept</a:t>
            </a:r>
          </a:p>
        </p:txBody>
      </p:sp>
      <p:grpSp>
        <p:nvGrpSpPr>
          <p:cNvPr id="1007" name="成组"/>
          <p:cNvGrpSpPr/>
          <p:nvPr/>
        </p:nvGrpSpPr>
        <p:grpSpPr>
          <a:xfrm>
            <a:off x="649288" y="2511424"/>
            <a:ext cx="7983537" cy="3645061"/>
            <a:chOff x="0" y="0"/>
            <a:chExt cx="7983536" cy="3645059"/>
          </a:xfrm>
        </p:grpSpPr>
        <p:pic>
          <p:nvPicPr>
            <p:cNvPr id="1000" name="1" descr="1"/>
            <p:cNvPicPr>
              <a:picLocks noChangeAspect="1"/>
            </p:cNvPicPr>
            <p:nvPr/>
          </p:nvPicPr>
          <p:blipFill>
            <a:blip r:embed="rId2"/>
            <a:stretch>
              <a:fillRect/>
            </a:stretch>
          </p:blipFill>
          <p:spPr>
            <a:xfrm>
              <a:off x="0" y="0"/>
              <a:ext cx="3878263" cy="2814638"/>
            </a:xfrm>
            <a:prstGeom prst="rect">
              <a:avLst/>
            </a:prstGeom>
            <a:ln w="12700" cap="flat">
              <a:noFill/>
              <a:miter lim="400000"/>
              <a:headEnd/>
              <a:tailEnd/>
            </a:ln>
            <a:effectLst/>
          </p:spPr>
        </p:pic>
        <p:pic>
          <p:nvPicPr>
            <p:cNvPr id="1001" name="2" descr="2"/>
            <p:cNvPicPr>
              <a:picLocks noChangeAspect="1"/>
            </p:cNvPicPr>
            <p:nvPr/>
          </p:nvPicPr>
          <p:blipFill>
            <a:blip r:embed="rId3"/>
            <a:stretch>
              <a:fillRect/>
            </a:stretch>
          </p:blipFill>
          <p:spPr>
            <a:xfrm>
              <a:off x="4140199" y="0"/>
              <a:ext cx="3843338" cy="2798763"/>
            </a:xfrm>
            <a:prstGeom prst="rect">
              <a:avLst/>
            </a:prstGeom>
            <a:ln w="12700" cap="flat">
              <a:noFill/>
              <a:miter lim="400000"/>
              <a:headEnd/>
              <a:tailEnd/>
            </a:ln>
            <a:effectLst/>
          </p:spPr>
        </p:pic>
        <p:grpSp>
          <p:nvGrpSpPr>
            <p:cNvPr id="1005" name="成组"/>
            <p:cNvGrpSpPr/>
            <p:nvPr/>
          </p:nvGrpSpPr>
          <p:grpSpPr>
            <a:xfrm>
              <a:off x="3008312" y="2917825"/>
              <a:ext cx="2305583" cy="727235"/>
              <a:chOff x="0" y="0"/>
              <a:chExt cx="2305581" cy="727234"/>
            </a:xfrm>
          </p:grpSpPr>
          <p:sp>
            <p:nvSpPr>
              <p:cNvPr id="1002" name="形状"/>
              <p:cNvSpPr/>
              <p:nvPr/>
            </p:nvSpPr>
            <p:spPr>
              <a:xfrm>
                <a:off x="0" y="0"/>
                <a:ext cx="2305582" cy="727235"/>
              </a:xfrm>
              <a:custGeom>
                <a:avLst/>
                <a:gdLst/>
                <a:ahLst/>
                <a:cxnLst>
                  <a:cxn ang="0">
                    <a:pos x="wd2" y="hd2"/>
                  </a:cxn>
                  <a:cxn ang="5400000">
                    <a:pos x="wd2" y="hd2"/>
                  </a:cxn>
                  <a:cxn ang="10800000">
                    <a:pos x="wd2" y="hd2"/>
                  </a:cxn>
                  <a:cxn ang="16200000">
                    <a:pos x="wd2" y="hd2"/>
                  </a:cxn>
                </a:cxnLst>
                <a:rect l="0" t="0" r="r" b="b"/>
                <a:pathLst>
                  <a:path w="21600" h="19454" extrusionOk="0">
                    <a:moveTo>
                      <a:pt x="17633" y="0"/>
                    </a:moveTo>
                    <a:lnTo>
                      <a:pt x="21600" y="6483"/>
                    </a:lnTo>
                    <a:lnTo>
                      <a:pt x="19396" y="6483"/>
                    </a:lnTo>
                    <a:cubicBezTo>
                      <a:pt x="18026" y="16254"/>
                      <a:pt x="13858" y="21600"/>
                      <a:pt x="9919" y="18639"/>
                    </a:cubicBezTo>
                    <a:lnTo>
                      <a:pt x="9919" y="18639"/>
                    </a:lnTo>
                    <a:cubicBezTo>
                      <a:pt x="12282" y="16863"/>
                      <a:pt x="14166" y="12345"/>
                      <a:pt x="14988" y="6483"/>
                    </a:cubicBezTo>
                    <a:lnTo>
                      <a:pt x="12784" y="6483"/>
                    </a:lnTo>
                    <a:close/>
                    <a:moveTo>
                      <a:pt x="7714" y="19450"/>
                    </a:moveTo>
                    <a:cubicBezTo>
                      <a:pt x="3454" y="19450"/>
                      <a:pt x="0" y="10742"/>
                      <a:pt x="0" y="0"/>
                    </a:cubicBezTo>
                    <a:lnTo>
                      <a:pt x="4408" y="0"/>
                    </a:lnTo>
                    <a:cubicBezTo>
                      <a:pt x="4408" y="10742"/>
                      <a:pt x="7862" y="19450"/>
                      <a:pt x="12123" y="19450"/>
                    </a:cubicBezTo>
                    <a:close/>
                  </a:path>
                </a:pathLst>
              </a:custGeom>
              <a:solidFill>
                <a:srgbClr val="F0AD00"/>
              </a:solidFill>
              <a:ln w="12700" cap="flat">
                <a:noFill/>
                <a:miter lim="400000"/>
              </a:ln>
              <a:effectLst/>
            </p:spPr>
            <p:txBody>
              <a:bodyPr wrap="square" lIns="45719" tIns="45719" rIns="45719" bIns="45719" numCol="1" anchor="ctr">
                <a:noAutofit/>
              </a:bodyPr>
              <a:lstStyle/>
              <a:p>
                <a:endParaRPr/>
              </a:p>
            </p:txBody>
          </p:sp>
          <p:sp>
            <p:nvSpPr>
              <p:cNvPr id="1003" name="形状"/>
              <p:cNvSpPr/>
              <p:nvPr/>
            </p:nvSpPr>
            <p:spPr>
              <a:xfrm>
                <a:off x="0" y="0"/>
                <a:ext cx="1293972" cy="727075"/>
              </a:xfrm>
              <a:custGeom>
                <a:avLst/>
                <a:gdLst/>
                <a:ahLst/>
                <a:cxnLst>
                  <a:cxn ang="0">
                    <a:pos x="wd2" y="hd2"/>
                  </a:cxn>
                  <a:cxn ang="5400000">
                    <a:pos x="wd2" y="hd2"/>
                  </a:cxn>
                  <a:cxn ang="10800000">
                    <a:pos x="wd2" y="hd2"/>
                  </a:cxn>
                  <a:cxn ang="16200000">
                    <a:pos x="wd2" y="hd2"/>
                  </a:cxn>
                </a:cxnLst>
                <a:rect l="0" t="0" r="r" b="b"/>
                <a:pathLst>
                  <a:path w="21600" h="21600" extrusionOk="0">
                    <a:moveTo>
                      <a:pt x="13745" y="21600"/>
                    </a:moveTo>
                    <a:cubicBezTo>
                      <a:pt x="6154" y="21600"/>
                      <a:pt x="0" y="11929"/>
                      <a:pt x="0" y="0"/>
                    </a:cubicBezTo>
                    <a:lnTo>
                      <a:pt x="7855" y="0"/>
                    </a:lnTo>
                    <a:cubicBezTo>
                      <a:pt x="7855" y="11929"/>
                      <a:pt x="14009" y="21600"/>
                      <a:pt x="21600" y="2160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endParaRPr/>
              </a:p>
            </p:txBody>
          </p:sp>
          <p:sp>
            <p:nvSpPr>
              <p:cNvPr id="1004" name="线条"/>
              <p:cNvSpPr/>
              <p:nvPr/>
            </p:nvSpPr>
            <p:spPr>
              <a:xfrm>
                <a:off x="0" y="0"/>
                <a:ext cx="2305582" cy="727075"/>
              </a:xfrm>
              <a:custGeom>
                <a:avLst/>
                <a:gdLst/>
                <a:ahLst/>
                <a:cxnLst>
                  <a:cxn ang="0">
                    <a:pos x="wd2" y="hd2"/>
                  </a:cxn>
                  <a:cxn ang="5400000">
                    <a:pos x="wd2" y="hd2"/>
                  </a:cxn>
                  <a:cxn ang="10800000">
                    <a:pos x="wd2" y="hd2"/>
                  </a:cxn>
                  <a:cxn ang="16200000">
                    <a:pos x="wd2" y="hd2"/>
                  </a:cxn>
                </a:cxnLst>
                <a:rect l="0" t="0" r="r" b="b"/>
                <a:pathLst>
                  <a:path w="21600" h="21600" extrusionOk="0">
                    <a:moveTo>
                      <a:pt x="9919" y="20700"/>
                    </a:moveTo>
                    <a:lnTo>
                      <a:pt x="9919" y="20700"/>
                    </a:lnTo>
                    <a:cubicBezTo>
                      <a:pt x="12282" y="18727"/>
                      <a:pt x="14166" y="13710"/>
                      <a:pt x="14988" y="7200"/>
                    </a:cubicBezTo>
                    <a:lnTo>
                      <a:pt x="12784" y="7200"/>
                    </a:lnTo>
                    <a:lnTo>
                      <a:pt x="17633" y="0"/>
                    </a:lnTo>
                    <a:lnTo>
                      <a:pt x="21600" y="7200"/>
                    </a:lnTo>
                    <a:lnTo>
                      <a:pt x="19396" y="7200"/>
                    </a:lnTo>
                    <a:cubicBezTo>
                      <a:pt x="18306" y="15830"/>
                      <a:pt x="15392" y="21600"/>
                      <a:pt x="12123" y="21600"/>
                    </a:cubicBezTo>
                    <a:lnTo>
                      <a:pt x="7714" y="21600"/>
                    </a:lnTo>
                    <a:cubicBezTo>
                      <a:pt x="3454" y="21600"/>
                      <a:pt x="0" y="11929"/>
                      <a:pt x="0" y="0"/>
                    </a:cubicBezTo>
                    <a:lnTo>
                      <a:pt x="4408" y="0"/>
                    </a:lnTo>
                    <a:cubicBezTo>
                      <a:pt x="4408" y="11929"/>
                      <a:pt x="7862" y="21600"/>
                      <a:pt x="12123" y="21600"/>
                    </a:cubicBezTo>
                  </a:path>
                </a:pathLst>
              </a:custGeom>
              <a:noFill/>
              <a:ln w="9525" cap="flat">
                <a:solidFill>
                  <a:srgbClr val="000000"/>
                </a:solidFill>
                <a:prstDash val="solid"/>
                <a:miter lim="800000"/>
              </a:ln>
              <a:effectLst/>
            </p:spPr>
            <p:txBody>
              <a:bodyPr wrap="square" lIns="45719" tIns="45719" rIns="45719" bIns="45719" numCol="1" anchor="ctr">
                <a:noAutofit/>
              </a:bodyPr>
              <a:lstStyle/>
              <a:p>
                <a:endParaRPr/>
              </a:p>
            </p:txBody>
          </p:sp>
        </p:grpSp>
        <p:sp>
          <p:nvSpPr>
            <p:cNvPr id="1006" name="T"/>
            <p:cNvSpPr txBox="1"/>
            <p:nvPr/>
          </p:nvSpPr>
          <p:spPr>
            <a:xfrm>
              <a:off x="3816349" y="3055937"/>
              <a:ext cx="273656" cy="421393"/>
            </a:xfrm>
            <a:prstGeom prst="rect">
              <a:avLst/>
            </a:prstGeom>
            <a:noFill/>
            <a:ln w="12700" cap="flat">
              <a:noFill/>
              <a:miter lim="400000"/>
            </a:ln>
            <a:effectLst/>
          </p:spPr>
          <p:txBody>
            <a:bodyPr wrap="none" lIns="45719" tIns="45719" rIns="45719" bIns="45719" numCol="1" anchor="t">
              <a:spAutoFit/>
            </a:bodyPr>
            <a:lstStyle>
              <a:lvl1pPr>
                <a:defRPr sz="24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lvl1pPr>
            </a:lstStyle>
            <a:p>
              <a:r>
                <a:t>T</a:t>
              </a:r>
            </a:p>
          </p:txBody>
        </p:sp>
      </p:grpSp>
    </p:spTree>
    <p:extLst>
      <p:ext uri="{BB962C8B-B14F-4D97-AF65-F5344CB8AC3E}">
        <p14:creationId xmlns:p14="http://schemas.microsoft.com/office/powerpoint/2010/main" val="14229004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Histogram equalization"/>
          <p:cNvSpPr txBox="1">
            <a:spLocks noGrp="1"/>
          </p:cNvSpPr>
          <p:nvPr>
            <p:ph type="title"/>
          </p:nvPr>
        </p:nvSpPr>
        <p:spPr>
          <a:xfrm>
            <a:off x="467544" y="476250"/>
            <a:ext cx="8219255" cy="941388"/>
          </a:xfrm>
          <a:prstGeom prst="rect">
            <a:avLst/>
          </a:prstGeom>
        </p:spPr>
        <p:txBody>
          <a:bodyPr/>
          <a:lstStyle>
            <a:lvl1pPr>
              <a:defRPr sz="3600"/>
            </a:lvl1pPr>
          </a:lstStyle>
          <a:p>
            <a:r>
              <a:t>Histogram equalization</a:t>
            </a:r>
          </a:p>
        </p:txBody>
      </p:sp>
      <p:sp>
        <p:nvSpPr>
          <p:cNvPr id="1010" name="1．Histogram equalization--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 equalization--Concept</a:t>
            </a:r>
          </a:p>
        </p:txBody>
      </p:sp>
      <p:grpSp>
        <p:nvGrpSpPr>
          <p:cNvPr id="1013" name="成组"/>
          <p:cNvGrpSpPr/>
          <p:nvPr/>
        </p:nvGrpSpPr>
        <p:grpSpPr>
          <a:xfrm>
            <a:off x="1187450" y="2204864"/>
            <a:ext cx="6984949" cy="1569661"/>
            <a:chOff x="0" y="0"/>
            <a:chExt cx="6984948" cy="1569660"/>
          </a:xfrm>
        </p:grpSpPr>
        <p:sp>
          <p:nvSpPr>
            <p:cNvPr id="1011" name="矩形"/>
            <p:cNvSpPr/>
            <p:nvPr/>
          </p:nvSpPr>
          <p:spPr>
            <a:xfrm>
              <a:off x="0" y="-1"/>
              <a:ext cx="6984949" cy="1569662"/>
            </a:xfrm>
            <a:prstGeom prst="rect">
              <a:avLst/>
            </a:prstGeom>
            <a:blipFill rotWithShape="1">
              <a:blip r:embed="rId3"/>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012" name="文本"/>
            <p:cNvSpPr txBox="1"/>
            <p:nvPr/>
          </p:nvSpPr>
          <p:spPr>
            <a:xfrm>
              <a:off x="0" y="-1"/>
              <a:ext cx="6984949"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1021" name="成组"/>
          <p:cNvGrpSpPr/>
          <p:nvPr/>
        </p:nvGrpSpPr>
        <p:grpSpPr>
          <a:xfrm>
            <a:off x="2958215" y="3722043"/>
            <a:ext cx="5895976" cy="3019488"/>
            <a:chOff x="0" y="0"/>
            <a:chExt cx="5895974" cy="3019488"/>
          </a:xfrm>
        </p:grpSpPr>
        <p:pic>
          <p:nvPicPr>
            <p:cNvPr id="1014" name="1" descr="1"/>
            <p:cNvPicPr>
              <a:picLocks noChangeAspect="1"/>
            </p:cNvPicPr>
            <p:nvPr/>
          </p:nvPicPr>
          <p:blipFill>
            <a:blip r:embed="rId4"/>
            <a:stretch>
              <a:fillRect/>
            </a:stretch>
          </p:blipFill>
          <p:spPr>
            <a:xfrm>
              <a:off x="0" y="0"/>
              <a:ext cx="2864554" cy="2330036"/>
            </a:xfrm>
            <a:prstGeom prst="rect">
              <a:avLst/>
            </a:prstGeom>
            <a:ln w="12700" cap="flat">
              <a:noFill/>
              <a:miter lim="400000"/>
              <a:headEnd/>
              <a:tailEnd/>
            </a:ln>
            <a:effectLst/>
          </p:spPr>
        </p:pic>
        <p:pic>
          <p:nvPicPr>
            <p:cNvPr id="1015" name="2" descr="2"/>
            <p:cNvPicPr>
              <a:picLocks noChangeAspect="1"/>
            </p:cNvPicPr>
            <p:nvPr/>
          </p:nvPicPr>
          <p:blipFill>
            <a:blip r:embed="rId5"/>
            <a:stretch>
              <a:fillRect/>
            </a:stretch>
          </p:blipFill>
          <p:spPr>
            <a:xfrm>
              <a:off x="3056703" y="0"/>
              <a:ext cx="2839272" cy="2318253"/>
            </a:xfrm>
            <a:prstGeom prst="rect">
              <a:avLst/>
            </a:prstGeom>
            <a:ln w="12700" cap="flat">
              <a:noFill/>
              <a:miter lim="400000"/>
              <a:headEnd/>
              <a:tailEnd/>
            </a:ln>
            <a:effectLst/>
          </p:spPr>
        </p:pic>
        <p:grpSp>
          <p:nvGrpSpPr>
            <p:cNvPr id="1019" name="成组"/>
            <p:cNvGrpSpPr/>
            <p:nvPr/>
          </p:nvGrpSpPr>
          <p:grpSpPr>
            <a:xfrm>
              <a:off x="2222367" y="2418405"/>
              <a:ext cx="1704630" cy="601084"/>
              <a:chOff x="0" y="0"/>
              <a:chExt cx="1704629" cy="601082"/>
            </a:xfrm>
          </p:grpSpPr>
          <p:sp>
            <p:nvSpPr>
              <p:cNvPr id="1016" name="形状"/>
              <p:cNvSpPr/>
              <p:nvPr/>
            </p:nvSpPr>
            <p:spPr>
              <a:xfrm>
                <a:off x="0" y="0"/>
                <a:ext cx="1704630" cy="601083"/>
              </a:xfrm>
              <a:custGeom>
                <a:avLst/>
                <a:gdLst/>
                <a:ahLst/>
                <a:cxnLst>
                  <a:cxn ang="0">
                    <a:pos x="wd2" y="hd2"/>
                  </a:cxn>
                  <a:cxn ang="5400000">
                    <a:pos x="wd2" y="hd2"/>
                  </a:cxn>
                  <a:cxn ang="10800000">
                    <a:pos x="wd2" y="hd2"/>
                  </a:cxn>
                  <a:cxn ang="16200000">
                    <a:pos x="wd2" y="hd2"/>
                  </a:cxn>
                </a:cxnLst>
                <a:rect l="0" t="0" r="r" b="b"/>
                <a:pathLst>
                  <a:path w="21600" h="19173" extrusionOk="0">
                    <a:moveTo>
                      <a:pt x="16881" y="0"/>
                    </a:moveTo>
                    <a:lnTo>
                      <a:pt x="21600" y="6389"/>
                    </a:lnTo>
                    <a:lnTo>
                      <a:pt x="19036" y="6389"/>
                    </a:lnTo>
                    <a:cubicBezTo>
                      <a:pt x="17718" y="16370"/>
                      <a:pt x="13628" y="21600"/>
                      <a:pt x="9901" y="18071"/>
                    </a:cubicBezTo>
                    <a:cubicBezTo>
                      <a:pt x="9841" y="18015"/>
                      <a:pt x="9782" y="17956"/>
                      <a:pt x="9723" y="17895"/>
                    </a:cubicBezTo>
                    <a:cubicBezTo>
                      <a:pt x="11679" y="15885"/>
                      <a:pt x="13209" y="11680"/>
                      <a:pt x="13907" y="6389"/>
                    </a:cubicBezTo>
                    <a:lnTo>
                      <a:pt x="11343" y="6389"/>
                    </a:lnTo>
                    <a:close/>
                    <a:moveTo>
                      <a:pt x="7158" y="19168"/>
                    </a:moveTo>
                    <a:cubicBezTo>
                      <a:pt x="3205" y="19168"/>
                      <a:pt x="0" y="10586"/>
                      <a:pt x="0" y="0"/>
                    </a:cubicBezTo>
                    <a:lnTo>
                      <a:pt x="5129" y="0"/>
                    </a:lnTo>
                    <a:cubicBezTo>
                      <a:pt x="5129" y="10586"/>
                      <a:pt x="8333" y="19168"/>
                      <a:pt x="12287" y="19168"/>
                    </a:cubicBezTo>
                    <a:close/>
                  </a:path>
                </a:pathLst>
              </a:custGeom>
              <a:solidFill>
                <a:srgbClr val="F0AD00"/>
              </a:solidFill>
              <a:ln w="12700" cap="flat">
                <a:noFill/>
                <a:miter lim="400000"/>
              </a:ln>
              <a:effectLst/>
            </p:spPr>
            <p:txBody>
              <a:bodyPr wrap="square" lIns="45719" tIns="45719" rIns="45719" bIns="45719" numCol="1" anchor="ctr">
                <a:noAutofit/>
              </a:bodyPr>
              <a:lstStyle/>
              <a:p>
                <a:endParaRPr/>
              </a:p>
            </p:txBody>
          </p:sp>
          <p:sp>
            <p:nvSpPr>
              <p:cNvPr id="1017" name="形状"/>
              <p:cNvSpPr/>
              <p:nvPr/>
            </p:nvSpPr>
            <p:spPr>
              <a:xfrm>
                <a:off x="0" y="0"/>
                <a:ext cx="969653" cy="600920"/>
              </a:xfrm>
              <a:custGeom>
                <a:avLst/>
                <a:gdLst/>
                <a:ahLst/>
                <a:cxnLst>
                  <a:cxn ang="0">
                    <a:pos x="wd2" y="hd2"/>
                  </a:cxn>
                  <a:cxn ang="5400000">
                    <a:pos x="wd2" y="hd2"/>
                  </a:cxn>
                  <a:cxn ang="10800000">
                    <a:pos x="wd2" y="hd2"/>
                  </a:cxn>
                  <a:cxn ang="16200000">
                    <a:pos x="wd2" y="hd2"/>
                  </a:cxn>
                </a:cxnLst>
                <a:rect l="0" t="0" r="r" b="b"/>
                <a:pathLst>
                  <a:path w="21600" h="21600" extrusionOk="0">
                    <a:moveTo>
                      <a:pt x="12584" y="21600"/>
                    </a:moveTo>
                    <a:cubicBezTo>
                      <a:pt x="5634" y="21600"/>
                      <a:pt x="0" y="11929"/>
                      <a:pt x="0" y="0"/>
                    </a:cubicBezTo>
                    <a:lnTo>
                      <a:pt x="9016" y="0"/>
                    </a:lnTo>
                    <a:cubicBezTo>
                      <a:pt x="9016" y="11929"/>
                      <a:pt x="14650" y="21600"/>
                      <a:pt x="21600" y="2160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endParaRPr/>
              </a:p>
            </p:txBody>
          </p:sp>
          <p:sp>
            <p:nvSpPr>
              <p:cNvPr id="1018" name="线条"/>
              <p:cNvSpPr/>
              <p:nvPr/>
            </p:nvSpPr>
            <p:spPr>
              <a:xfrm>
                <a:off x="0" y="0"/>
                <a:ext cx="1704630" cy="600920"/>
              </a:xfrm>
              <a:custGeom>
                <a:avLst/>
                <a:gdLst/>
                <a:ahLst/>
                <a:cxnLst>
                  <a:cxn ang="0">
                    <a:pos x="wd2" y="hd2"/>
                  </a:cxn>
                  <a:cxn ang="5400000">
                    <a:pos x="wd2" y="hd2"/>
                  </a:cxn>
                  <a:cxn ang="10800000">
                    <a:pos x="wd2" y="hd2"/>
                  </a:cxn>
                  <a:cxn ang="16200000">
                    <a:pos x="wd2" y="hd2"/>
                  </a:cxn>
                </a:cxnLst>
                <a:rect l="0" t="0" r="r" b="b"/>
                <a:pathLst>
                  <a:path w="21600" h="21600" extrusionOk="0">
                    <a:moveTo>
                      <a:pt x="9723" y="20166"/>
                    </a:moveTo>
                    <a:cubicBezTo>
                      <a:pt x="11679" y="17901"/>
                      <a:pt x="13209" y="13162"/>
                      <a:pt x="13907" y="7200"/>
                    </a:cubicBezTo>
                    <a:lnTo>
                      <a:pt x="11343" y="7200"/>
                    </a:lnTo>
                    <a:lnTo>
                      <a:pt x="16881" y="0"/>
                    </a:lnTo>
                    <a:lnTo>
                      <a:pt x="21600" y="7200"/>
                    </a:lnTo>
                    <a:lnTo>
                      <a:pt x="19036" y="7200"/>
                    </a:lnTo>
                    <a:cubicBezTo>
                      <a:pt x="18025" y="15830"/>
                      <a:pt x="15320" y="21600"/>
                      <a:pt x="12287" y="21600"/>
                    </a:cubicBezTo>
                    <a:lnTo>
                      <a:pt x="7158" y="21600"/>
                    </a:lnTo>
                    <a:cubicBezTo>
                      <a:pt x="3205" y="21600"/>
                      <a:pt x="0" y="11929"/>
                      <a:pt x="0" y="0"/>
                    </a:cubicBezTo>
                    <a:lnTo>
                      <a:pt x="5129" y="0"/>
                    </a:lnTo>
                    <a:cubicBezTo>
                      <a:pt x="5129" y="11929"/>
                      <a:pt x="8333" y="21600"/>
                      <a:pt x="12287" y="21600"/>
                    </a:cubicBezTo>
                  </a:path>
                </a:pathLst>
              </a:custGeom>
              <a:noFill/>
              <a:ln w="9525" cap="flat">
                <a:solidFill>
                  <a:srgbClr val="000000"/>
                </a:solidFill>
                <a:prstDash val="solid"/>
                <a:miter lim="800000"/>
              </a:ln>
              <a:effectLst/>
            </p:spPr>
            <p:txBody>
              <a:bodyPr wrap="square" lIns="45719" tIns="45719" rIns="45719" bIns="45719" numCol="1" anchor="ctr">
                <a:noAutofit/>
              </a:bodyPr>
              <a:lstStyle/>
              <a:p>
                <a:endParaRPr/>
              </a:p>
            </p:txBody>
          </p:sp>
        </p:grpSp>
        <p:sp>
          <p:nvSpPr>
            <p:cNvPr id="1020" name="T"/>
            <p:cNvSpPr txBox="1"/>
            <p:nvPr/>
          </p:nvSpPr>
          <p:spPr>
            <a:xfrm>
              <a:off x="2728026" y="2330035"/>
              <a:ext cx="217151" cy="311409"/>
            </a:xfrm>
            <a:prstGeom prst="rect">
              <a:avLst/>
            </a:prstGeom>
            <a:noFill/>
            <a:ln w="12700" cap="flat">
              <a:noFill/>
              <a:miter lim="400000"/>
            </a:ln>
            <a:effectLst/>
          </p:spPr>
          <p:txBody>
            <a:bodyPr wrap="none" lIns="45719" tIns="45719" rIns="45719" bIns="45719" numCol="1" anchor="t">
              <a:spAutoFit/>
            </a:bodyPr>
            <a:lstStyle>
              <a:lvl1pPr>
                <a:defRPr sz="16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lvl1pPr>
            </a:lstStyle>
            <a:p>
              <a:r>
                <a:t>T</a:t>
              </a:r>
            </a:p>
          </p:txBody>
        </p:sp>
      </p:grpSp>
    </p:spTree>
    <p:extLst>
      <p:ext uri="{BB962C8B-B14F-4D97-AF65-F5344CB8AC3E}">
        <p14:creationId xmlns:p14="http://schemas.microsoft.com/office/powerpoint/2010/main" val="336791862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2" name="logarithm.png" descr="logarithm.png"/>
          <p:cNvPicPr>
            <a:picLocks noChangeAspect="1"/>
          </p:cNvPicPr>
          <p:nvPr/>
        </p:nvPicPr>
        <p:blipFill>
          <a:blip r:embed="rId2"/>
          <a:stretch>
            <a:fillRect/>
          </a:stretch>
        </p:blipFill>
        <p:spPr>
          <a:xfrm>
            <a:off x="4728343" y="1068702"/>
            <a:ext cx="3447811" cy="2586699"/>
          </a:xfrm>
          <a:prstGeom prst="rect">
            <a:avLst/>
          </a:prstGeom>
          <a:ln w="12700">
            <a:miter lim="400000"/>
            <a:headEnd/>
            <a:tailEnd/>
          </a:ln>
          <a:effectLst>
            <a:outerShdw blurRad="50800" dist="38100" dir="2700000" rotWithShape="0">
              <a:srgbClr val="000000">
                <a:alpha val="40000"/>
              </a:srgbClr>
            </a:outerShdw>
          </a:effectLst>
        </p:spPr>
      </p:pic>
      <p:pic>
        <p:nvPicPr>
          <p:cNvPr id="713" name="4.png" descr="4.png"/>
          <p:cNvPicPr>
            <a:picLocks noChangeAspect="1"/>
          </p:cNvPicPr>
          <p:nvPr/>
        </p:nvPicPr>
        <p:blipFill>
          <a:blip r:embed="rId3"/>
          <a:stretch>
            <a:fillRect/>
          </a:stretch>
        </p:blipFill>
        <p:spPr>
          <a:xfrm>
            <a:off x="755576" y="1068702"/>
            <a:ext cx="3447621" cy="2586699"/>
          </a:xfrm>
          <a:prstGeom prst="rect">
            <a:avLst/>
          </a:prstGeom>
          <a:ln w="12700">
            <a:miter lim="400000"/>
            <a:headEnd/>
            <a:tailEnd/>
          </a:ln>
          <a:effectLst>
            <a:outerShdw blurRad="50800" dist="38100" dir="2700000" rotWithShape="0">
              <a:srgbClr val="000000">
                <a:alpha val="40000"/>
              </a:srgbClr>
            </a:outerShdw>
          </a:effectLst>
        </p:spPr>
      </p:pic>
      <p:pic>
        <p:nvPicPr>
          <p:cNvPr id="714" name="logarithm.png" descr="logarithm.png"/>
          <p:cNvPicPr>
            <a:picLocks noChangeAspect="1"/>
          </p:cNvPicPr>
          <p:nvPr/>
        </p:nvPicPr>
        <p:blipFill>
          <a:blip r:embed="rId4"/>
          <a:stretch>
            <a:fillRect/>
          </a:stretch>
        </p:blipFill>
        <p:spPr>
          <a:xfrm>
            <a:off x="4644008" y="3930008"/>
            <a:ext cx="3519619" cy="2346413"/>
          </a:xfrm>
          <a:prstGeom prst="rect">
            <a:avLst/>
          </a:prstGeom>
          <a:ln w="12700">
            <a:miter lim="400000"/>
            <a:headEnd/>
            <a:tailEnd/>
          </a:ln>
          <a:effectLst>
            <a:outerShdw blurRad="50800" dist="38100" dir="2700000" rotWithShape="0">
              <a:srgbClr val="000000">
                <a:alpha val="40000"/>
              </a:srgbClr>
            </a:outerShdw>
          </a:effectLst>
        </p:spPr>
      </p:pic>
      <p:pic>
        <p:nvPicPr>
          <p:cNvPr id="715" name="bilateral.png" descr="bilateral.png"/>
          <p:cNvPicPr>
            <a:picLocks noChangeAspect="1"/>
          </p:cNvPicPr>
          <p:nvPr/>
        </p:nvPicPr>
        <p:blipFill>
          <a:blip r:embed="rId5"/>
          <a:stretch>
            <a:fillRect/>
          </a:stretch>
        </p:blipFill>
        <p:spPr>
          <a:xfrm>
            <a:off x="755576" y="3933056"/>
            <a:ext cx="3515046" cy="2343364"/>
          </a:xfrm>
          <a:prstGeom prst="rect">
            <a:avLst/>
          </a:prstGeom>
          <a:ln w="12700">
            <a:miter lim="400000"/>
            <a:headEnd/>
            <a:tailEnd/>
          </a:ln>
          <a:effectLst>
            <a:outerShdw blurRad="50800" dist="38100" dir="2700000" rotWithShape="0">
              <a:srgbClr val="000000">
                <a:alpha val="40000"/>
              </a:srgbClr>
            </a:outerShdw>
          </a:effectLst>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2"/>
          <p:cNvSpPr txBox="1">
            <a:spLocks noGrp="1"/>
          </p:cNvSpPr>
          <p:nvPr>
            <p:ph type="title"/>
          </p:nvPr>
        </p:nvSpPr>
        <p:spPr>
          <a:xfrm>
            <a:off x="251520" y="476250"/>
            <a:ext cx="8435280" cy="941388"/>
          </a:xfrm>
          <a:prstGeom prst="rect">
            <a:avLst/>
          </a:prstGeom>
        </p:spPr>
        <p:txBody>
          <a:bodyPr/>
          <a:lstStyle>
            <a:lvl1pPr>
              <a:defRPr sz="3600"/>
            </a:lvl1pPr>
          </a:lstStyle>
          <a:p>
            <a:r>
              <a:t>Histogram equalization</a:t>
            </a:r>
          </a:p>
        </p:txBody>
      </p:sp>
      <p:sp>
        <p:nvSpPr>
          <p:cNvPr id="1026" name="Rectangle 3"/>
          <p:cNvSpPr txBox="1">
            <a:spLocks noGrp="1"/>
          </p:cNvSpPr>
          <p:nvPr>
            <p:ph type="body" sz="quarter" idx="1"/>
          </p:nvPr>
        </p:nvSpPr>
        <p:spPr>
          <a:xfrm>
            <a:off x="457200" y="1600200"/>
            <a:ext cx="8229600" cy="676275"/>
          </a:xfrm>
          <a:prstGeom prst="rect">
            <a:avLst/>
          </a:prstGeom>
        </p:spPr>
        <p:txBody>
          <a:bodyPr/>
          <a:lstStyle>
            <a:lvl1pPr marL="320040" indent="-201295">
              <a:buSzTx/>
              <a:buFont typeface="Wingdings 2" panose="05020102010507070707"/>
              <a:buNone/>
              <a:defRPr>
                <a:solidFill>
                  <a:srgbClr val="3366CC"/>
                </a:solidFill>
              </a:defRPr>
            </a:lvl1pPr>
          </a:lstStyle>
          <a:p>
            <a:r>
              <a:t>Histogram equalization--Characteristic</a:t>
            </a:r>
          </a:p>
        </p:txBody>
      </p:sp>
      <p:sp>
        <p:nvSpPr>
          <p:cNvPr id="1027" name="Text Box 4"/>
          <p:cNvSpPr txBox="1"/>
          <p:nvPr/>
        </p:nvSpPr>
        <p:spPr>
          <a:xfrm>
            <a:off x="1187450" y="2335213"/>
            <a:ext cx="7344989" cy="1574166"/>
          </a:xfrm>
          <a:prstGeom prst="rect">
            <a:avLst/>
          </a:prstGeom>
          <a:solidFill>
            <a:srgbClr val="00FFFF"/>
          </a:solidFill>
          <a:ln>
            <a:solidFill>
              <a:srgbClr val="FF5050"/>
            </a:solidFill>
            <a:miter/>
          </a:ln>
        </p:spPr>
        <p:txBody>
          <a:bodyPr lIns="45719" rIns="45719">
            <a:spAutoFit/>
          </a:bodyPr>
          <a:lstStyle>
            <a:lvl1pPr marL="342900" indent="-342900">
              <a:spcBef>
                <a:spcPts val="1400"/>
              </a:spcBef>
              <a:buSzPct val="100000"/>
              <a:buChar char="➢"/>
              <a:defRPr sz="2400">
                <a:solidFill>
                  <a:srgbClr val="CC0066"/>
                </a:solidFill>
              </a:defRPr>
            </a:lvl1pPr>
          </a:lstStyle>
          <a:p>
            <a:r>
              <a:t>After image histogram equalization, the image’s histogram becomes uniform, i.e., different gray levels have the same probability to appear in the image.</a:t>
            </a:r>
          </a:p>
        </p:txBody>
      </p:sp>
      <p:grpSp>
        <p:nvGrpSpPr>
          <p:cNvPr id="1035" name="Group 5"/>
          <p:cNvGrpSpPr/>
          <p:nvPr/>
        </p:nvGrpSpPr>
        <p:grpSpPr>
          <a:xfrm>
            <a:off x="3268762" y="3791267"/>
            <a:ext cx="5589762" cy="2947478"/>
            <a:chOff x="0" y="0"/>
            <a:chExt cx="5589760" cy="2947476"/>
          </a:xfrm>
        </p:grpSpPr>
        <p:pic>
          <p:nvPicPr>
            <p:cNvPr id="1028" name="Picture 6" descr="Picture 6"/>
            <p:cNvPicPr>
              <a:picLocks noChangeAspect="1"/>
            </p:cNvPicPr>
            <p:nvPr/>
          </p:nvPicPr>
          <p:blipFill>
            <a:blip r:embed="rId3"/>
            <a:stretch>
              <a:fillRect/>
            </a:stretch>
          </p:blipFill>
          <p:spPr>
            <a:xfrm>
              <a:off x="0" y="0"/>
              <a:ext cx="2715781" cy="2274467"/>
            </a:xfrm>
            <a:prstGeom prst="rect">
              <a:avLst/>
            </a:prstGeom>
            <a:ln w="12700" cap="flat">
              <a:noFill/>
              <a:miter lim="400000"/>
              <a:headEnd/>
              <a:tailEnd/>
            </a:ln>
            <a:effectLst/>
          </p:spPr>
        </p:pic>
        <p:pic>
          <p:nvPicPr>
            <p:cNvPr id="1029" name="Picture 7" descr="Picture 7"/>
            <p:cNvPicPr>
              <a:picLocks noChangeAspect="1"/>
            </p:cNvPicPr>
            <p:nvPr/>
          </p:nvPicPr>
          <p:blipFill>
            <a:blip r:embed="rId4"/>
            <a:stretch>
              <a:fillRect/>
            </a:stretch>
          </p:blipFill>
          <p:spPr>
            <a:xfrm>
              <a:off x="2897950" y="0"/>
              <a:ext cx="2691811" cy="2262965"/>
            </a:xfrm>
            <a:prstGeom prst="rect">
              <a:avLst/>
            </a:prstGeom>
            <a:ln w="12700" cap="flat">
              <a:noFill/>
              <a:miter lim="400000"/>
              <a:headEnd/>
              <a:tailEnd/>
            </a:ln>
            <a:effectLst/>
          </p:spPr>
        </p:pic>
        <p:grpSp>
          <p:nvGrpSpPr>
            <p:cNvPr id="1033" name="AutoShape 8"/>
            <p:cNvGrpSpPr/>
            <p:nvPr/>
          </p:nvGrpSpPr>
          <p:grpSpPr>
            <a:xfrm>
              <a:off x="2106946" y="2360729"/>
              <a:ext cx="1616585" cy="586748"/>
              <a:chOff x="0" y="0"/>
              <a:chExt cx="1616583" cy="586747"/>
            </a:xfrm>
          </p:grpSpPr>
          <p:sp>
            <p:nvSpPr>
              <p:cNvPr id="1030" name="形状"/>
              <p:cNvSpPr/>
              <p:nvPr/>
            </p:nvSpPr>
            <p:spPr>
              <a:xfrm>
                <a:off x="0" y="0"/>
                <a:ext cx="1616584" cy="586748"/>
              </a:xfrm>
              <a:custGeom>
                <a:avLst/>
                <a:gdLst/>
                <a:ahLst/>
                <a:cxnLst>
                  <a:cxn ang="0">
                    <a:pos x="wd2" y="hd2"/>
                  </a:cxn>
                  <a:cxn ang="5400000">
                    <a:pos x="wd2" y="hd2"/>
                  </a:cxn>
                  <a:cxn ang="10800000">
                    <a:pos x="wd2" y="hd2"/>
                  </a:cxn>
                  <a:cxn ang="16200000">
                    <a:pos x="wd2" y="hd2"/>
                  </a:cxn>
                </a:cxnLst>
                <a:rect l="0" t="0" r="r" b="b"/>
                <a:pathLst>
                  <a:path w="21600" h="19173" extrusionOk="0">
                    <a:moveTo>
                      <a:pt x="16724" y="0"/>
                    </a:moveTo>
                    <a:lnTo>
                      <a:pt x="21600" y="6389"/>
                    </a:lnTo>
                    <a:lnTo>
                      <a:pt x="18961" y="6389"/>
                    </a:lnTo>
                    <a:cubicBezTo>
                      <a:pt x="17664" y="16370"/>
                      <a:pt x="13641" y="21600"/>
                      <a:pt x="9974" y="18071"/>
                    </a:cubicBezTo>
                    <a:cubicBezTo>
                      <a:pt x="9876" y="17977"/>
                      <a:pt x="9778" y="17877"/>
                      <a:pt x="9682" y="17770"/>
                    </a:cubicBezTo>
                    <a:cubicBezTo>
                      <a:pt x="11552" y="15712"/>
                      <a:pt x="13009" y="11568"/>
                      <a:pt x="13682" y="6389"/>
                    </a:cubicBezTo>
                    <a:lnTo>
                      <a:pt x="11042" y="6389"/>
                    </a:lnTo>
                    <a:close/>
                    <a:moveTo>
                      <a:pt x="7042" y="19168"/>
                    </a:moveTo>
                    <a:cubicBezTo>
                      <a:pt x="3153" y="19168"/>
                      <a:pt x="0" y="10586"/>
                      <a:pt x="0" y="0"/>
                    </a:cubicBezTo>
                    <a:lnTo>
                      <a:pt x="5279" y="0"/>
                    </a:lnTo>
                    <a:cubicBezTo>
                      <a:pt x="5279" y="10586"/>
                      <a:pt x="8432" y="19168"/>
                      <a:pt x="12321" y="19168"/>
                    </a:cubicBezTo>
                    <a:close/>
                  </a:path>
                </a:pathLst>
              </a:custGeom>
              <a:solidFill>
                <a:srgbClr val="F0AD00"/>
              </a:solidFill>
              <a:ln w="12700" cap="flat">
                <a:noFill/>
                <a:miter lim="400000"/>
              </a:ln>
              <a:effectLst/>
            </p:spPr>
            <p:txBody>
              <a:bodyPr wrap="square" lIns="45719" tIns="45719" rIns="45719" bIns="45719" numCol="1" anchor="ctr">
                <a:noAutofit/>
              </a:bodyPr>
              <a:lstStyle/>
              <a:p>
                <a:endParaRPr/>
              </a:p>
            </p:txBody>
          </p:sp>
          <p:sp>
            <p:nvSpPr>
              <p:cNvPr id="1031" name="形状"/>
              <p:cNvSpPr/>
              <p:nvPr/>
            </p:nvSpPr>
            <p:spPr>
              <a:xfrm>
                <a:off x="0" y="0"/>
                <a:ext cx="922135" cy="586589"/>
              </a:xfrm>
              <a:custGeom>
                <a:avLst/>
                <a:gdLst/>
                <a:ahLst/>
                <a:cxnLst>
                  <a:cxn ang="0">
                    <a:pos x="wd2" y="hd2"/>
                  </a:cxn>
                  <a:cxn ang="5400000">
                    <a:pos x="wd2" y="hd2"/>
                  </a:cxn>
                  <a:cxn ang="10800000">
                    <a:pos x="wd2" y="hd2"/>
                  </a:cxn>
                  <a:cxn ang="16200000">
                    <a:pos x="wd2" y="hd2"/>
                  </a:cxn>
                </a:cxnLst>
                <a:rect l="0" t="0" r="r" b="b"/>
                <a:pathLst>
                  <a:path w="21600" h="21600" extrusionOk="0">
                    <a:moveTo>
                      <a:pt x="12346" y="21600"/>
                    </a:moveTo>
                    <a:cubicBezTo>
                      <a:pt x="5527" y="21600"/>
                      <a:pt x="0" y="11929"/>
                      <a:pt x="0" y="0"/>
                    </a:cubicBezTo>
                    <a:lnTo>
                      <a:pt x="9254" y="0"/>
                    </a:lnTo>
                    <a:cubicBezTo>
                      <a:pt x="9254" y="11929"/>
                      <a:pt x="14782" y="21600"/>
                      <a:pt x="21600" y="2160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endParaRPr/>
              </a:p>
            </p:txBody>
          </p:sp>
          <p:sp>
            <p:nvSpPr>
              <p:cNvPr id="1032" name="线条"/>
              <p:cNvSpPr/>
              <p:nvPr/>
            </p:nvSpPr>
            <p:spPr>
              <a:xfrm>
                <a:off x="0" y="0"/>
                <a:ext cx="1616584" cy="586589"/>
              </a:xfrm>
              <a:custGeom>
                <a:avLst/>
                <a:gdLst/>
                <a:ahLst/>
                <a:cxnLst>
                  <a:cxn ang="0">
                    <a:pos x="wd2" y="hd2"/>
                  </a:cxn>
                  <a:cxn ang="5400000">
                    <a:pos x="wd2" y="hd2"/>
                  </a:cxn>
                  <a:cxn ang="10800000">
                    <a:pos x="wd2" y="hd2"/>
                  </a:cxn>
                  <a:cxn ang="16200000">
                    <a:pos x="wd2" y="hd2"/>
                  </a:cxn>
                </a:cxnLst>
                <a:rect l="0" t="0" r="r" b="b"/>
                <a:pathLst>
                  <a:path w="21600" h="21600" extrusionOk="0">
                    <a:moveTo>
                      <a:pt x="9682" y="20025"/>
                    </a:moveTo>
                    <a:cubicBezTo>
                      <a:pt x="11552" y="17706"/>
                      <a:pt x="13009" y="13035"/>
                      <a:pt x="13682" y="7200"/>
                    </a:cubicBezTo>
                    <a:lnTo>
                      <a:pt x="11042" y="7200"/>
                    </a:lnTo>
                    <a:lnTo>
                      <a:pt x="16724" y="0"/>
                    </a:lnTo>
                    <a:lnTo>
                      <a:pt x="21600" y="7200"/>
                    </a:lnTo>
                    <a:lnTo>
                      <a:pt x="18961" y="7200"/>
                    </a:lnTo>
                    <a:cubicBezTo>
                      <a:pt x="17966" y="15830"/>
                      <a:pt x="15305" y="21600"/>
                      <a:pt x="12321" y="21600"/>
                    </a:cubicBezTo>
                    <a:lnTo>
                      <a:pt x="7042" y="21600"/>
                    </a:lnTo>
                    <a:cubicBezTo>
                      <a:pt x="3153" y="21600"/>
                      <a:pt x="0" y="11929"/>
                      <a:pt x="0" y="0"/>
                    </a:cubicBezTo>
                    <a:lnTo>
                      <a:pt x="5279" y="0"/>
                    </a:lnTo>
                    <a:cubicBezTo>
                      <a:pt x="5279" y="11929"/>
                      <a:pt x="8432" y="21600"/>
                      <a:pt x="12321" y="21600"/>
                    </a:cubicBezTo>
                  </a:path>
                </a:pathLst>
              </a:custGeom>
              <a:noFill/>
              <a:ln w="9525" cap="flat">
                <a:solidFill>
                  <a:srgbClr val="000000"/>
                </a:solidFill>
                <a:prstDash val="solid"/>
                <a:miter lim="800000"/>
              </a:ln>
              <a:effectLst/>
            </p:spPr>
            <p:txBody>
              <a:bodyPr wrap="square" lIns="45719" tIns="45719" rIns="45719" bIns="45719" numCol="1" anchor="ctr">
                <a:noAutofit/>
              </a:bodyPr>
              <a:lstStyle/>
              <a:p>
                <a:endParaRPr/>
              </a:p>
            </p:txBody>
          </p:sp>
        </p:grpSp>
        <p:sp>
          <p:nvSpPr>
            <p:cNvPr id="1034" name="Text Box 9"/>
            <p:cNvSpPr txBox="1"/>
            <p:nvPr/>
          </p:nvSpPr>
          <p:spPr>
            <a:xfrm>
              <a:off x="2586343" y="2274466"/>
              <a:ext cx="228263" cy="332741"/>
            </a:xfrm>
            <a:prstGeom prst="rect">
              <a:avLst/>
            </a:prstGeom>
            <a:noFill/>
            <a:ln w="12700" cap="flat">
              <a:noFill/>
              <a:miter lim="400000"/>
            </a:ln>
            <a:effectLst/>
          </p:spPr>
          <p:txBody>
            <a:bodyPr wrap="none" lIns="45719" tIns="45719" rIns="45719" bIns="45719" numCol="1" anchor="t">
              <a:spAutoFit/>
            </a:bodyPr>
            <a:lstStyle>
              <a:lvl1pPr>
                <a:defRPr sz="1600" i="1">
                  <a:solidFill>
                    <a:srgbClr val="CC0066"/>
                  </a:solidFill>
                  <a:latin typeface="+mj-lt"/>
                  <a:ea typeface="+mj-ea"/>
                  <a:cs typeface="+mj-cs"/>
                  <a:sym typeface="Helvetica"/>
                </a:defRPr>
              </a:lvl1pPr>
            </a:lstStyle>
            <a:p>
              <a:r>
                <a:t>T</a:t>
              </a:r>
            </a:p>
          </p:txBody>
        </p:sp>
      </p:grpSp>
    </p:spTree>
    <p:extLst>
      <p:ext uri="{BB962C8B-B14F-4D97-AF65-F5344CB8AC3E}">
        <p14:creationId xmlns:p14="http://schemas.microsoft.com/office/powerpoint/2010/main" val="410130935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Rectangle 2"/>
          <p:cNvSpPr txBox="1">
            <a:spLocks noGrp="1"/>
          </p:cNvSpPr>
          <p:nvPr>
            <p:ph type="title"/>
          </p:nvPr>
        </p:nvSpPr>
        <p:spPr>
          <a:xfrm>
            <a:off x="349695" y="476250"/>
            <a:ext cx="8686801" cy="941388"/>
          </a:xfrm>
          <a:prstGeom prst="rect">
            <a:avLst/>
          </a:prstGeom>
        </p:spPr>
        <p:txBody>
          <a:bodyPr/>
          <a:lstStyle>
            <a:lvl1pPr>
              <a:defRPr sz="3600"/>
            </a:lvl1pPr>
          </a:lstStyle>
          <a:p>
            <a:r>
              <a:t>Histogram equalization</a:t>
            </a:r>
          </a:p>
        </p:txBody>
      </p:sp>
      <p:sp>
        <p:nvSpPr>
          <p:cNvPr id="1040" name="Rectangle 3"/>
          <p:cNvSpPr txBox="1">
            <a:spLocks noGrp="1"/>
          </p:cNvSpPr>
          <p:nvPr>
            <p:ph type="body" sz="quarter" idx="1"/>
          </p:nvPr>
        </p:nvSpPr>
        <p:spPr>
          <a:xfrm>
            <a:off x="457200" y="1600200"/>
            <a:ext cx="8229600" cy="676275"/>
          </a:xfrm>
          <a:prstGeom prst="rect">
            <a:avLst/>
          </a:prstGeom>
        </p:spPr>
        <p:txBody>
          <a:bodyPr/>
          <a:lstStyle>
            <a:lvl1pPr marL="320040" indent="-201295">
              <a:buSzTx/>
              <a:buFont typeface="Wingdings 2" panose="05020102010507070707"/>
              <a:buNone/>
            </a:lvl1pPr>
          </a:lstStyle>
          <a:p>
            <a:r>
              <a:t>Histogram equalization—Key point</a:t>
            </a:r>
          </a:p>
        </p:txBody>
      </p:sp>
      <p:grpSp>
        <p:nvGrpSpPr>
          <p:cNvPr id="1048" name="Group 4"/>
          <p:cNvGrpSpPr/>
          <p:nvPr/>
        </p:nvGrpSpPr>
        <p:grpSpPr>
          <a:xfrm>
            <a:off x="3249614" y="3152775"/>
            <a:ext cx="5543997" cy="3228728"/>
            <a:chOff x="0" y="0"/>
            <a:chExt cx="5543996" cy="3228727"/>
          </a:xfrm>
        </p:grpSpPr>
        <p:pic>
          <p:nvPicPr>
            <p:cNvPr id="1041" name="Picture 5" descr="Picture 5"/>
            <p:cNvPicPr>
              <a:picLocks noChangeAspect="1"/>
            </p:cNvPicPr>
            <p:nvPr/>
          </p:nvPicPr>
          <p:blipFill>
            <a:blip r:embed="rId3"/>
            <a:stretch>
              <a:fillRect/>
            </a:stretch>
          </p:blipFill>
          <p:spPr>
            <a:xfrm>
              <a:off x="0" y="0"/>
              <a:ext cx="2693546" cy="2491498"/>
            </a:xfrm>
            <a:prstGeom prst="rect">
              <a:avLst/>
            </a:prstGeom>
            <a:ln w="12700" cap="flat">
              <a:noFill/>
              <a:miter lim="400000"/>
              <a:headEnd/>
              <a:tailEnd/>
            </a:ln>
            <a:effectLst/>
          </p:spPr>
        </p:pic>
        <p:pic>
          <p:nvPicPr>
            <p:cNvPr id="1042" name="Picture 6" descr="Picture 6"/>
            <p:cNvPicPr>
              <a:picLocks noChangeAspect="1"/>
            </p:cNvPicPr>
            <p:nvPr/>
          </p:nvPicPr>
          <p:blipFill>
            <a:blip r:embed="rId4"/>
            <a:stretch>
              <a:fillRect/>
            </a:stretch>
          </p:blipFill>
          <p:spPr>
            <a:xfrm>
              <a:off x="2874224" y="0"/>
              <a:ext cx="2669773" cy="2478899"/>
            </a:xfrm>
            <a:prstGeom prst="rect">
              <a:avLst/>
            </a:prstGeom>
            <a:ln w="12700" cap="flat">
              <a:noFill/>
              <a:miter lim="400000"/>
              <a:headEnd/>
              <a:tailEnd/>
            </a:ln>
            <a:effectLst/>
          </p:spPr>
        </p:pic>
        <p:grpSp>
          <p:nvGrpSpPr>
            <p:cNvPr id="1046" name="AutoShape 7"/>
            <p:cNvGrpSpPr/>
            <p:nvPr/>
          </p:nvGrpSpPr>
          <p:grpSpPr>
            <a:xfrm>
              <a:off x="2089696" y="2585992"/>
              <a:ext cx="1604406" cy="642736"/>
              <a:chOff x="0" y="0"/>
              <a:chExt cx="1604405" cy="642735"/>
            </a:xfrm>
          </p:grpSpPr>
          <p:sp>
            <p:nvSpPr>
              <p:cNvPr id="1043" name="形状"/>
              <p:cNvSpPr/>
              <p:nvPr/>
            </p:nvSpPr>
            <p:spPr>
              <a:xfrm>
                <a:off x="0" y="0"/>
                <a:ext cx="1604406" cy="642736"/>
              </a:xfrm>
              <a:custGeom>
                <a:avLst/>
                <a:gdLst/>
                <a:ahLst/>
                <a:cxnLst>
                  <a:cxn ang="0">
                    <a:pos x="wd2" y="hd2"/>
                  </a:cxn>
                  <a:cxn ang="5400000">
                    <a:pos x="wd2" y="hd2"/>
                  </a:cxn>
                  <a:cxn ang="10800000">
                    <a:pos x="wd2" y="hd2"/>
                  </a:cxn>
                  <a:cxn ang="16200000">
                    <a:pos x="wd2" y="hd2"/>
                  </a:cxn>
                </a:cxnLst>
                <a:rect l="0" t="0" r="r" b="b"/>
                <a:pathLst>
                  <a:path w="21600" h="19173" extrusionOk="0">
                    <a:moveTo>
                      <a:pt x="16491" y="0"/>
                    </a:moveTo>
                    <a:lnTo>
                      <a:pt x="21600" y="6389"/>
                    </a:lnTo>
                    <a:lnTo>
                      <a:pt x="19016" y="6389"/>
                    </a:lnTo>
                    <a:cubicBezTo>
                      <a:pt x="17766" y="16370"/>
                      <a:pt x="13888" y="21600"/>
                      <a:pt x="10353" y="18071"/>
                    </a:cubicBezTo>
                    <a:cubicBezTo>
                      <a:pt x="10131" y="17851"/>
                      <a:pt x="9914" y="17597"/>
                      <a:pt x="9702" y="17313"/>
                    </a:cubicBezTo>
                    <a:lnTo>
                      <a:pt x="9702" y="17313"/>
                    </a:lnTo>
                    <a:cubicBezTo>
                      <a:pt x="11333" y="15126"/>
                      <a:pt x="12588" y="11195"/>
                      <a:pt x="13190" y="6389"/>
                    </a:cubicBezTo>
                    <a:lnTo>
                      <a:pt x="10606" y="6389"/>
                    </a:lnTo>
                    <a:close/>
                    <a:moveTo>
                      <a:pt x="6789" y="19168"/>
                    </a:moveTo>
                    <a:cubicBezTo>
                      <a:pt x="3040" y="19168"/>
                      <a:pt x="0" y="10586"/>
                      <a:pt x="0" y="0"/>
                    </a:cubicBezTo>
                    <a:lnTo>
                      <a:pt x="5827" y="0"/>
                    </a:lnTo>
                    <a:cubicBezTo>
                      <a:pt x="5827" y="10586"/>
                      <a:pt x="8866" y="19168"/>
                      <a:pt x="12615" y="19168"/>
                    </a:cubicBezTo>
                    <a:close/>
                  </a:path>
                </a:pathLst>
              </a:custGeom>
              <a:solidFill>
                <a:srgbClr val="F0AD00"/>
              </a:solidFill>
              <a:ln w="12700" cap="flat">
                <a:noFill/>
                <a:miter lim="400000"/>
              </a:ln>
              <a:effectLst/>
            </p:spPr>
            <p:txBody>
              <a:bodyPr wrap="square" lIns="45719" tIns="45719" rIns="45719" bIns="45719" numCol="1" anchor="ctr">
                <a:noAutofit/>
              </a:bodyPr>
              <a:lstStyle/>
              <a:p>
                <a:endParaRPr/>
              </a:p>
            </p:txBody>
          </p:sp>
          <p:sp>
            <p:nvSpPr>
              <p:cNvPr id="1044" name="形状"/>
              <p:cNvSpPr/>
              <p:nvPr/>
            </p:nvSpPr>
            <p:spPr>
              <a:xfrm>
                <a:off x="0" y="0"/>
                <a:ext cx="937055" cy="642561"/>
              </a:xfrm>
              <a:custGeom>
                <a:avLst/>
                <a:gdLst/>
                <a:ahLst/>
                <a:cxnLst>
                  <a:cxn ang="0">
                    <a:pos x="wd2" y="hd2"/>
                  </a:cxn>
                  <a:cxn ang="5400000">
                    <a:pos x="wd2" y="hd2"/>
                  </a:cxn>
                  <a:cxn ang="10800000">
                    <a:pos x="wd2" y="hd2"/>
                  </a:cxn>
                  <a:cxn ang="16200000">
                    <a:pos x="wd2" y="hd2"/>
                  </a:cxn>
                </a:cxnLst>
                <a:rect l="0" t="0" r="r" b="b"/>
                <a:pathLst>
                  <a:path w="21600" h="21600" extrusionOk="0">
                    <a:moveTo>
                      <a:pt x="11624" y="21600"/>
                    </a:moveTo>
                    <a:cubicBezTo>
                      <a:pt x="5204" y="21600"/>
                      <a:pt x="0" y="11929"/>
                      <a:pt x="0" y="0"/>
                    </a:cubicBezTo>
                    <a:lnTo>
                      <a:pt x="9976" y="0"/>
                    </a:lnTo>
                    <a:cubicBezTo>
                      <a:pt x="9976" y="11929"/>
                      <a:pt x="15180" y="21600"/>
                      <a:pt x="21600" y="2160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endParaRPr/>
              </a:p>
            </p:txBody>
          </p:sp>
          <p:sp>
            <p:nvSpPr>
              <p:cNvPr id="1045" name="线条"/>
              <p:cNvSpPr/>
              <p:nvPr/>
            </p:nvSpPr>
            <p:spPr>
              <a:xfrm>
                <a:off x="0" y="0"/>
                <a:ext cx="1604406" cy="642561"/>
              </a:xfrm>
              <a:custGeom>
                <a:avLst/>
                <a:gdLst/>
                <a:ahLst/>
                <a:cxnLst>
                  <a:cxn ang="0">
                    <a:pos x="wd2" y="hd2"/>
                  </a:cxn>
                  <a:cxn ang="5400000">
                    <a:pos x="wd2" y="hd2"/>
                  </a:cxn>
                  <a:cxn ang="10800000">
                    <a:pos x="wd2" y="hd2"/>
                  </a:cxn>
                  <a:cxn ang="16200000">
                    <a:pos x="wd2" y="hd2"/>
                  </a:cxn>
                </a:cxnLst>
                <a:rect l="0" t="0" r="r" b="b"/>
                <a:pathLst>
                  <a:path w="21600" h="21600" extrusionOk="0">
                    <a:moveTo>
                      <a:pt x="9702" y="19510"/>
                    </a:moveTo>
                    <a:lnTo>
                      <a:pt x="9702" y="19510"/>
                    </a:lnTo>
                    <a:cubicBezTo>
                      <a:pt x="11333" y="17045"/>
                      <a:pt x="12588" y="12615"/>
                      <a:pt x="13190" y="7200"/>
                    </a:cubicBezTo>
                    <a:lnTo>
                      <a:pt x="10606" y="7200"/>
                    </a:lnTo>
                    <a:lnTo>
                      <a:pt x="16491" y="0"/>
                    </a:lnTo>
                    <a:lnTo>
                      <a:pt x="21600" y="7200"/>
                    </a:lnTo>
                    <a:lnTo>
                      <a:pt x="19016" y="7200"/>
                    </a:lnTo>
                    <a:cubicBezTo>
                      <a:pt x="18057" y="15830"/>
                      <a:pt x="15493" y="21600"/>
                      <a:pt x="12616" y="21600"/>
                    </a:cubicBezTo>
                    <a:lnTo>
                      <a:pt x="6789" y="21600"/>
                    </a:lnTo>
                    <a:cubicBezTo>
                      <a:pt x="3040" y="21600"/>
                      <a:pt x="0" y="11929"/>
                      <a:pt x="0" y="0"/>
                    </a:cubicBezTo>
                    <a:lnTo>
                      <a:pt x="5827" y="0"/>
                    </a:lnTo>
                    <a:cubicBezTo>
                      <a:pt x="5827" y="11929"/>
                      <a:pt x="8866" y="21600"/>
                      <a:pt x="12615" y="21600"/>
                    </a:cubicBezTo>
                  </a:path>
                </a:pathLst>
              </a:custGeom>
              <a:noFill/>
              <a:ln w="9525" cap="flat">
                <a:solidFill>
                  <a:srgbClr val="000000"/>
                </a:solidFill>
                <a:prstDash val="solid"/>
                <a:miter lim="800000"/>
              </a:ln>
              <a:effectLst/>
            </p:spPr>
            <p:txBody>
              <a:bodyPr wrap="square" lIns="45719" tIns="45719" rIns="45719" bIns="45719" numCol="1" anchor="ctr">
                <a:noAutofit/>
              </a:bodyPr>
              <a:lstStyle/>
              <a:p>
                <a:endParaRPr/>
              </a:p>
            </p:txBody>
          </p:sp>
        </p:grpSp>
        <p:sp>
          <p:nvSpPr>
            <p:cNvPr id="1047" name="Text Box 8"/>
            <p:cNvSpPr txBox="1"/>
            <p:nvPr/>
          </p:nvSpPr>
          <p:spPr>
            <a:xfrm>
              <a:off x="2565168" y="2491497"/>
              <a:ext cx="217151" cy="311409"/>
            </a:xfrm>
            <a:prstGeom prst="rect">
              <a:avLst/>
            </a:prstGeom>
            <a:noFill/>
            <a:ln w="12700" cap="flat">
              <a:noFill/>
              <a:miter lim="400000"/>
            </a:ln>
            <a:effectLst/>
          </p:spPr>
          <p:txBody>
            <a:bodyPr wrap="none" lIns="45719" tIns="45719" rIns="45719" bIns="45719" numCol="1" anchor="t">
              <a:spAutoFit/>
            </a:bodyPr>
            <a:lstStyle>
              <a:lvl1pPr>
                <a:defRPr sz="16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lvl1pPr>
            </a:lstStyle>
            <a:p>
              <a:r>
                <a:t>T</a:t>
              </a:r>
            </a:p>
          </p:txBody>
        </p:sp>
      </p:grpSp>
      <p:grpSp>
        <p:nvGrpSpPr>
          <p:cNvPr id="1051" name="Group 9"/>
          <p:cNvGrpSpPr/>
          <p:nvPr/>
        </p:nvGrpSpPr>
        <p:grpSpPr>
          <a:xfrm>
            <a:off x="971600" y="3358951"/>
            <a:ext cx="1368426" cy="623888"/>
            <a:chOff x="0" y="0"/>
            <a:chExt cx="1368425" cy="623887"/>
          </a:xfrm>
        </p:grpSpPr>
        <p:sp>
          <p:nvSpPr>
            <p:cNvPr id="1049" name="Text Box 10"/>
            <p:cNvSpPr txBox="1"/>
            <p:nvPr/>
          </p:nvSpPr>
          <p:spPr>
            <a:xfrm>
              <a:off x="0" y="4762"/>
              <a:ext cx="1276608" cy="605419"/>
            </a:xfrm>
            <a:prstGeom prst="rect">
              <a:avLst/>
            </a:prstGeom>
            <a:solidFill>
              <a:srgbClr val="F0AD00"/>
            </a:solidFill>
            <a:ln w="12700" cap="flat">
              <a:noFill/>
              <a:miter lim="400000"/>
            </a:ln>
            <a:effectLst/>
          </p:spPr>
          <p:txBody>
            <a:bodyPr wrap="none" lIns="45719" tIns="45719" rIns="45719" bIns="45719" numCol="1" anchor="t">
              <a:spAutoFit/>
            </a:bodyPr>
            <a:lstStyle/>
            <a:p>
              <a:pPr>
                <a:defRPr sz="3600" i="1">
                  <a:latin typeface="Times New Roman" panose="02020603050405020304"/>
                  <a:ea typeface="Times New Roman" panose="02020603050405020304"/>
                  <a:cs typeface="Times New Roman" panose="02020603050405020304"/>
                  <a:sym typeface="Times New Roman" panose="02020603050405020304"/>
                </a:defRPr>
              </a:pPr>
              <a:r>
                <a:t>s</a:t>
              </a:r>
              <a:r>
                <a:rPr i="0"/>
                <a:t>=</a:t>
              </a:r>
              <a:r>
                <a:t>T</a:t>
              </a:r>
              <a:r>
                <a:rPr i="0"/>
                <a:t>(</a:t>
              </a:r>
              <a:r>
                <a:t>r</a:t>
              </a:r>
              <a:r>
                <a:rPr i="0"/>
                <a:t>)</a:t>
              </a:r>
            </a:p>
          </p:txBody>
        </p:sp>
        <p:sp>
          <p:nvSpPr>
            <p:cNvPr id="1050" name="Rectangle 11"/>
            <p:cNvSpPr/>
            <p:nvPr/>
          </p:nvSpPr>
          <p:spPr>
            <a:xfrm>
              <a:off x="6213" y="0"/>
              <a:ext cx="1362213" cy="623888"/>
            </a:xfrm>
            <a:prstGeom prst="rect">
              <a:avLst/>
            </a:prstGeom>
            <a:noFill/>
            <a:ln w="9525" cap="flat">
              <a:solidFill>
                <a:srgbClr val="000000"/>
              </a:solidFill>
              <a:prstDash val="solid"/>
              <a:miter lim="800000"/>
            </a:ln>
            <a:effectLst/>
          </p:spPr>
          <p:txBody>
            <a:bodyPr wrap="square" lIns="45719" tIns="45719" rIns="45719" bIns="45719" numCol="1" anchor="ctr">
              <a:noAutofit/>
            </a:bodyPr>
            <a:lstStyle/>
            <a:p>
              <a:endParaRPr/>
            </a:p>
          </p:txBody>
        </p:sp>
      </p:grpSp>
      <p:grpSp>
        <p:nvGrpSpPr>
          <p:cNvPr id="1054" name="Text Box 12"/>
          <p:cNvGrpSpPr/>
          <p:nvPr/>
        </p:nvGrpSpPr>
        <p:grpSpPr>
          <a:xfrm>
            <a:off x="260690" y="2293938"/>
            <a:ext cx="8497839" cy="645169"/>
            <a:chOff x="0" y="0"/>
            <a:chExt cx="8497838" cy="461664"/>
          </a:xfrm>
        </p:grpSpPr>
        <p:sp>
          <p:nvSpPr>
            <p:cNvPr id="1052" name="矩形"/>
            <p:cNvSpPr/>
            <p:nvPr/>
          </p:nvSpPr>
          <p:spPr>
            <a:xfrm>
              <a:off x="0" y="0"/>
              <a:ext cx="8497839" cy="461665"/>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1053" name="文本"/>
            <p:cNvSpPr txBox="1"/>
            <p:nvPr/>
          </p:nvSpPr>
          <p:spPr>
            <a:xfrm>
              <a:off x="0" y="0"/>
              <a:ext cx="8497839"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1057" name="Text Box 13"/>
          <p:cNvGrpSpPr/>
          <p:nvPr/>
        </p:nvGrpSpPr>
        <p:grpSpPr>
          <a:xfrm>
            <a:off x="35496" y="4653136"/>
            <a:ext cx="3982467" cy="1569661"/>
            <a:chOff x="0" y="0"/>
            <a:chExt cx="3982466" cy="1569660"/>
          </a:xfrm>
        </p:grpSpPr>
        <p:sp>
          <p:nvSpPr>
            <p:cNvPr id="1055" name="矩形"/>
            <p:cNvSpPr/>
            <p:nvPr/>
          </p:nvSpPr>
          <p:spPr>
            <a:xfrm>
              <a:off x="0" y="-1"/>
              <a:ext cx="3982467" cy="1569662"/>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1056" name="文本"/>
            <p:cNvSpPr txBox="1"/>
            <p:nvPr/>
          </p:nvSpPr>
          <p:spPr>
            <a:xfrm>
              <a:off x="0" y="-1"/>
              <a:ext cx="3982467"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50298192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Rectangle 2"/>
          <p:cNvSpPr txBox="1">
            <a:spLocks noGrp="1"/>
          </p:cNvSpPr>
          <p:nvPr>
            <p:ph type="title"/>
          </p:nvPr>
        </p:nvSpPr>
        <p:spPr>
          <a:xfrm>
            <a:off x="349695" y="476250"/>
            <a:ext cx="8686801" cy="941388"/>
          </a:xfrm>
          <a:prstGeom prst="rect">
            <a:avLst/>
          </a:prstGeom>
        </p:spPr>
        <p:txBody>
          <a:bodyPr/>
          <a:lstStyle>
            <a:lvl1pPr>
              <a:defRPr sz="3600"/>
            </a:lvl1pPr>
          </a:lstStyle>
          <a:p>
            <a:r>
              <a:t>Histogram equalization</a:t>
            </a:r>
          </a:p>
        </p:txBody>
      </p:sp>
      <p:sp>
        <p:nvSpPr>
          <p:cNvPr id="1062" name="Rectangle 3"/>
          <p:cNvSpPr txBox="1">
            <a:spLocks noGrp="1"/>
          </p:cNvSpPr>
          <p:nvPr>
            <p:ph type="body" sz="quarter" idx="1"/>
          </p:nvPr>
        </p:nvSpPr>
        <p:spPr>
          <a:xfrm>
            <a:off x="254625" y="1478894"/>
            <a:ext cx="8686801" cy="911881"/>
          </a:xfrm>
          <a:prstGeom prst="rect">
            <a:avLst/>
          </a:prstGeom>
          <a:blipFill>
            <a:blip r:embed="rId3"/>
            <a:stretch>
              <a:fillRect/>
            </a:stretch>
          </a:blipFill>
        </p:spPr>
        <p:txBody>
          <a:bodyPr/>
          <a:lstStyle/>
          <a:p>
            <a:r>
              <a:t> </a:t>
            </a:r>
          </a:p>
        </p:txBody>
      </p:sp>
      <p:grpSp>
        <p:nvGrpSpPr>
          <p:cNvPr id="1065" name="Text Box 69"/>
          <p:cNvGrpSpPr/>
          <p:nvPr/>
        </p:nvGrpSpPr>
        <p:grpSpPr>
          <a:xfrm>
            <a:off x="952499" y="2271713"/>
            <a:ext cx="7154865" cy="1938992"/>
            <a:chOff x="0" y="0"/>
            <a:chExt cx="7154863" cy="1938990"/>
          </a:xfrm>
        </p:grpSpPr>
        <p:sp>
          <p:nvSpPr>
            <p:cNvPr id="1063" name="矩形"/>
            <p:cNvSpPr/>
            <p:nvPr/>
          </p:nvSpPr>
          <p:spPr>
            <a:xfrm>
              <a:off x="-1" y="0"/>
              <a:ext cx="7154865" cy="1938991"/>
            </a:xfrm>
            <a:prstGeom prst="rect">
              <a:avLst/>
            </a:prstGeom>
            <a:blipFill rotWithShape="1">
              <a:blip r:embed="rId4"/>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064" name="文本"/>
            <p:cNvSpPr txBox="1"/>
            <p:nvPr/>
          </p:nvSpPr>
          <p:spPr>
            <a:xfrm>
              <a:off x="-1" y="0"/>
              <a:ext cx="7154865"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1068" name="Text Box 70"/>
          <p:cNvGrpSpPr/>
          <p:nvPr/>
        </p:nvGrpSpPr>
        <p:grpSpPr>
          <a:xfrm>
            <a:off x="952499" y="4271962"/>
            <a:ext cx="7154865" cy="1938992"/>
            <a:chOff x="0" y="0"/>
            <a:chExt cx="7154863" cy="1938990"/>
          </a:xfrm>
        </p:grpSpPr>
        <p:sp>
          <p:nvSpPr>
            <p:cNvPr id="1066" name="矩形"/>
            <p:cNvSpPr/>
            <p:nvPr/>
          </p:nvSpPr>
          <p:spPr>
            <a:xfrm>
              <a:off x="-1" y="0"/>
              <a:ext cx="7154865" cy="1938991"/>
            </a:xfrm>
            <a:prstGeom prst="rect">
              <a:avLst/>
            </a:prstGeom>
            <a:blipFill rotWithShape="1">
              <a:blip r:embed="rId5"/>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067" name="文本"/>
            <p:cNvSpPr txBox="1"/>
            <p:nvPr/>
          </p:nvSpPr>
          <p:spPr>
            <a:xfrm>
              <a:off x="-1" y="0"/>
              <a:ext cx="7154865"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277389381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Rectangle 2"/>
          <p:cNvSpPr txBox="1">
            <a:spLocks noGrp="1"/>
          </p:cNvSpPr>
          <p:nvPr>
            <p:ph type="title"/>
          </p:nvPr>
        </p:nvSpPr>
        <p:spPr>
          <a:xfrm>
            <a:off x="349695" y="476250"/>
            <a:ext cx="8686801" cy="941388"/>
          </a:xfrm>
          <a:prstGeom prst="rect">
            <a:avLst/>
          </a:prstGeom>
        </p:spPr>
        <p:txBody>
          <a:bodyPr/>
          <a:lstStyle>
            <a:lvl1pPr>
              <a:defRPr sz="3600"/>
            </a:lvl1pPr>
          </a:lstStyle>
          <a:p>
            <a:r>
              <a:t>Histogram equalization</a:t>
            </a:r>
          </a:p>
        </p:txBody>
      </p:sp>
      <p:sp>
        <p:nvSpPr>
          <p:cNvPr id="1073" name="Rectangle 3"/>
          <p:cNvSpPr txBox="1">
            <a:spLocks noGrp="1"/>
          </p:cNvSpPr>
          <p:nvPr>
            <p:ph type="body" sz="quarter" idx="1"/>
          </p:nvPr>
        </p:nvSpPr>
        <p:spPr>
          <a:xfrm>
            <a:off x="220216" y="1600200"/>
            <a:ext cx="8671818" cy="812260"/>
          </a:xfrm>
          <a:prstGeom prst="rect">
            <a:avLst/>
          </a:prstGeom>
          <a:blipFill>
            <a:blip r:embed="rId3"/>
            <a:stretch>
              <a:fillRect/>
            </a:stretch>
          </a:blipFill>
        </p:spPr>
        <p:txBody>
          <a:bodyPr/>
          <a:lstStyle/>
          <a:p>
            <a:r>
              <a:t> </a:t>
            </a:r>
          </a:p>
        </p:txBody>
      </p:sp>
      <p:grpSp>
        <p:nvGrpSpPr>
          <p:cNvPr id="1076" name="Object 9"/>
          <p:cNvGrpSpPr/>
          <p:nvPr/>
        </p:nvGrpSpPr>
        <p:grpSpPr>
          <a:xfrm>
            <a:off x="1655763" y="4622894"/>
            <a:ext cx="3132262" cy="822330"/>
            <a:chOff x="0" y="0"/>
            <a:chExt cx="3132260" cy="822328"/>
          </a:xfrm>
        </p:grpSpPr>
        <p:sp>
          <p:nvSpPr>
            <p:cNvPr id="1074" name="矩形"/>
            <p:cNvSpPr/>
            <p:nvPr/>
          </p:nvSpPr>
          <p:spPr>
            <a:xfrm>
              <a:off x="0" y="0"/>
              <a:ext cx="3132261" cy="822329"/>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075" name="image189.pdf" descr="image189.pdf"/>
            <p:cNvPicPr>
              <a:picLocks noChangeAspect="1"/>
            </p:cNvPicPr>
            <p:nvPr/>
          </p:nvPicPr>
          <p:blipFill>
            <a:blip r:embed="rId4"/>
            <a:stretch>
              <a:fillRect/>
            </a:stretch>
          </p:blipFill>
          <p:spPr>
            <a:xfrm>
              <a:off x="0" y="0"/>
              <a:ext cx="3132261" cy="822329"/>
            </a:xfrm>
            <a:prstGeom prst="rect">
              <a:avLst/>
            </a:prstGeom>
            <a:ln w="9525" cap="flat">
              <a:solidFill>
                <a:srgbClr val="FF5050"/>
              </a:solidFill>
              <a:prstDash val="solid"/>
              <a:miter lim="800000"/>
              <a:headEnd/>
              <a:tailEnd/>
            </a:ln>
            <a:effectLst/>
          </p:spPr>
        </p:pic>
      </p:grpSp>
      <p:sp>
        <p:nvSpPr>
          <p:cNvPr id="1077" name="Text Box 6"/>
          <p:cNvSpPr txBox="1"/>
          <p:nvPr/>
        </p:nvSpPr>
        <p:spPr>
          <a:xfrm>
            <a:off x="1185862" y="2286000"/>
            <a:ext cx="6759576" cy="1196340"/>
          </a:xfrm>
          <a:prstGeom prst="rect">
            <a:avLst/>
          </a:prstGeom>
          <a:ln w="12700">
            <a:miter lim="400000"/>
          </a:ln>
        </p:spPr>
        <p:txBody>
          <a:bodyPr lIns="45719" rIns="45719">
            <a:spAutoFit/>
          </a:bodyPr>
          <a:lstStyle>
            <a:lvl1pPr>
              <a:defRPr sz="2400"/>
            </a:lvl1pPr>
          </a:lstStyle>
          <a:p>
            <a:r>
              <a:t>      Considering grayscale transform will not change the locations and the number of pixels, we have</a:t>
            </a:r>
          </a:p>
        </p:txBody>
      </p:sp>
      <p:grpSp>
        <p:nvGrpSpPr>
          <p:cNvPr id="1081" name="Object 11"/>
          <p:cNvGrpSpPr/>
          <p:nvPr/>
        </p:nvGrpSpPr>
        <p:grpSpPr>
          <a:xfrm>
            <a:off x="1638300" y="3513138"/>
            <a:ext cx="5835650" cy="736601"/>
            <a:chOff x="0" y="0"/>
            <a:chExt cx="5835650" cy="736600"/>
          </a:xfrm>
        </p:grpSpPr>
        <p:sp>
          <p:nvSpPr>
            <p:cNvPr id="1079" name="矩形"/>
            <p:cNvSpPr/>
            <p:nvPr/>
          </p:nvSpPr>
          <p:spPr>
            <a:xfrm>
              <a:off x="0" y="0"/>
              <a:ext cx="5835650" cy="736600"/>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080" name="image190.pdf" descr="image190.pdf"/>
            <p:cNvPicPr>
              <a:picLocks noChangeAspect="1"/>
            </p:cNvPicPr>
            <p:nvPr/>
          </p:nvPicPr>
          <p:blipFill>
            <a:blip r:embed="rId5"/>
            <a:stretch>
              <a:fillRect/>
            </a:stretch>
          </p:blipFill>
          <p:spPr>
            <a:xfrm>
              <a:off x="0" y="0"/>
              <a:ext cx="5835650" cy="736600"/>
            </a:xfrm>
            <a:prstGeom prst="rect">
              <a:avLst/>
            </a:prstGeom>
            <a:ln w="9525" cap="flat">
              <a:solidFill>
                <a:schemeClr val="bg1"/>
              </a:solidFill>
              <a:prstDash val="solid"/>
              <a:miter lim="800000"/>
              <a:headEnd/>
              <a:tailEnd/>
            </a:ln>
            <a:effectLst/>
          </p:spPr>
        </p:pic>
      </p:grpSp>
    </p:spTree>
    <p:extLst>
      <p:ext uri="{BB962C8B-B14F-4D97-AF65-F5344CB8AC3E}">
        <p14:creationId xmlns:p14="http://schemas.microsoft.com/office/powerpoint/2010/main" val="283358900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Rectangle 2"/>
          <p:cNvSpPr txBox="1">
            <a:spLocks noGrp="1"/>
          </p:cNvSpPr>
          <p:nvPr>
            <p:ph type="title"/>
          </p:nvPr>
        </p:nvSpPr>
        <p:spPr>
          <a:xfrm>
            <a:off x="349695" y="476250"/>
            <a:ext cx="8686801" cy="941388"/>
          </a:xfrm>
          <a:prstGeom prst="rect">
            <a:avLst/>
          </a:prstGeom>
        </p:spPr>
        <p:txBody>
          <a:bodyPr/>
          <a:lstStyle>
            <a:lvl1pPr>
              <a:defRPr sz="3600"/>
            </a:lvl1pPr>
          </a:lstStyle>
          <a:p>
            <a:r>
              <a:t>Histogram equalization</a:t>
            </a:r>
          </a:p>
        </p:txBody>
      </p:sp>
      <p:sp>
        <p:nvSpPr>
          <p:cNvPr id="1086" name="Rectangle 3"/>
          <p:cNvSpPr txBox="1">
            <a:spLocks noGrp="1"/>
          </p:cNvSpPr>
          <p:nvPr>
            <p:ph type="body" sz="quarter" idx="1"/>
          </p:nvPr>
        </p:nvSpPr>
        <p:spPr>
          <a:xfrm>
            <a:off x="179511" y="1600200"/>
            <a:ext cx="8509001" cy="851170"/>
          </a:xfrm>
          <a:prstGeom prst="rect">
            <a:avLst/>
          </a:prstGeom>
          <a:blipFill>
            <a:blip r:embed="rId3"/>
            <a:stretch>
              <a:fillRect/>
            </a:stretch>
          </a:blipFill>
        </p:spPr>
        <p:txBody>
          <a:bodyPr/>
          <a:lstStyle/>
          <a:p>
            <a:r>
              <a:t> </a:t>
            </a:r>
          </a:p>
        </p:txBody>
      </p:sp>
      <p:grpSp>
        <p:nvGrpSpPr>
          <p:cNvPr id="1089" name="Object 7"/>
          <p:cNvGrpSpPr/>
          <p:nvPr/>
        </p:nvGrpSpPr>
        <p:grpSpPr>
          <a:xfrm>
            <a:off x="725487" y="2348880"/>
            <a:ext cx="2838401" cy="745512"/>
            <a:chOff x="0" y="0"/>
            <a:chExt cx="2838400" cy="745510"/>
          </a:xfrm>
        </p:grpSpPr>
        <p:sp>
          <p:nvSpPr>
            <p:cNvPr id="1087" name="矩形"/>
            <p:cNvSpPr/>
            <p:nvPr/>
          </p:nvSpPr>
          <p:spPr>
            <a:xfrm>
              <a:off x="0" y="0"/>
              <a:ext cx="2838401" cy="745511"/>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088" name="image192.pdf" descr="image192.pdf"/>
            <p:cNvPicPr>
              <a:picLocks noChangeAspect="1"/>
            </p:cNvPicPr>
            <p:nvPr/>
          </p:nvPicPr>
          <p:blipFill>
            <a:blip r:embed="rId4"/>
            <a:stretch>
              <a:fillRect/>
            </a:stretch>
          </p:blipFill>
          <p:spPr>
            <a:xfrm>
              <a:off x="0" y="0"/>
              <a:ext cx="2838401" cy="745511"/>
            </a:xfrm>
            <a:prstGeom prst="rect">
              <a:avLst/>
            </a:prstGeom>
            <a:ln w="9525" cap="flat">
              <a:solidFill>
                <a:srgbClr val="FF5050"/>
              </a:solidFill>
              <a:prstDash val="solid"/>
              <a:miter lim="800000"/>
              <a:headEnd/>
              <a:tailEnd/>
            </a:ln>
            <a:effectLst/>
          </p:spPr>
        </p:pic>
      </p:grpSp>
      <p:sp>
        <p:nvSpPr>
          <p:cNvPr id="1090" name="Text Box 8"/>
          <p:cNvSpPr txBox="1"/>
          <p:nvPr/>
        </p:nvSpPr>
        <p:spPr>
          <a:xfrm>
            <a:off x="1116012" y="3548062"/>
            <a:ext cx="7548562" cy="1587114"/>
          </a:xfrm>
          <a:prstGeom prst="rect">
            <a:avLst/>
          </a:prstGeom>
          <a:solidFill>
            <a:srgbClr val="00FFFF"/>
          </a:solidFill>
          <a:ln>
            <a:solidFill>
              <a:srgbClr val="FF5050"/>
            </a:solidFill>
            <a:miter/>
          </a:ln>
        </p:spPr>
        <p:txBody>
          <a:bodyPr lIns="45719" rIns="45719">
            <a:spAutoFit/>
          </a:bodyPr>
          <a:lstStyle/>
          <a:p>
            <a:pPr>
              <a:defRPr sz="2400" b="1" u="sng">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Summary</a:t>
            </a:r>
            <a:r>
              <a:rPr>
                <a:latin typeface="仿宋_GB2312"/>
                <a:ea typeface="仿宋_GB2312"/>
                <a:cs typeface="仿宋_GB2312"/>
                <a:sym typeface="仿宋_GB2312"/>
              </a:rPr>
              <a:t>：</a:t>
            </a:r>
          </a:p>
          <a:p>
            <a:pPr>
              <a:defRPr sz="2400">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　　</a:t>
            </a:r>
            <a:r>
              <a:t>The value of transform function </a:t>
            </a:r>
            <a:r>
              <a:rPr i="1"/>
              <a:t>T </a:t>
            </a:r>
            <a:r>
              <a:t>at </a:t>
            </a:r>
            <a:r>
              <a:rPr i="1"/>
              <a:t>r</a:t>
            </a:r>
            <a:r>
              <a:t>, namely </a:t>
            </a:r>
            <a:r>
              <a:rPr i="1"/>
              <a:t>s</a:t>
            </a:r>
            <a:r>
              <a:t>, is the area of the histogram curve covers between [0,</a:t>
            </a:r>
            <a:r>
              <a:rPr i="1"/>
              <a:t>r</a:t>
            </a:r>
            <a:r>
              <a:t>] in the original image.</a:t>
            </a:r>
          </a:p>
        </p:txBody>
      </p:sp>
    </p:spTree>
    <p:extLst>
      <p:ext uri="{BB962C8B-B14F-4D97-AF65-F5344CB8AC3E}">
        <p14:creationId xmlns:p14="http://schemas.microsoft.com/office/powerpoint/2010/main" val="141853354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Rectangle 3"/>
          <p:cNvSpPr/>
          <p:nvPr/>
        </p:nvSpPr>
        <p:spPr>
          <a:xfrm>
            <a:off x="-14288" y="3367087"/>
            <a:ext cx="4557713" cy="3505201"/>
          </a:xfrm>
          <a:prstGeom prst="rect">
            <a:avLst/>
          </a:prstGeom>
          <a:solidFill>
            <a:srgbClr val="FFFFFF"/>
          </a:solidFill>
          <a:ln>
            <a:solidFill>
              <a:srgbClr val="000000"/>
            </a:solidFill>
            <a:miter/>
          </a:ln>
        </p:spPr>
        <p:txBody>
          <a:bodyPr lIns="45719" rIns="45719" anchor="ctr"/>
          <a:lstStyle/>
          <a:p>
            <a:endParaRPr/>
          </a:p>
        </p:txBody>
      </p:sp>
      <p:pic>
        <p:nvPicPr>
          <p:cNvPr id="1095" name="Picture 4" descr="Picture 4"/>
          <p:cNvPicPr>
            <a:picLocks noChangeAspect="1"/>
          </p:cNvPicPr>
          <p:nvPr/>
        </p:nvPicPr>
        <p:blipFill>
          <a:blip r:embed="rId3"/>
          <a:stretch>
            <a:fillRect/>
          </a:stretch>
        </p:blipFill>
        <p:spPr>
          <a:xfrm>
            <a:off x="4445000" y="3387725"/>
            <a:ext cx="4699000" cy="3470275"/>
          </a:xfrm>
          <a:prstGeom prst="rect">
            <a:avLst/>
          </a:prstGeom>
          <a:ln w="12700">
            <a:miter lim="400000"/>
            <a:headEnd/>
            <a:tailEnd/>
          </a:ln>
        </p:spPr>
      </p:pic>
      <p:pic>
        <p:nvPicPr>
          <p:cNvPr id="1096" name="Picture 5" descr="Picture 5"/>
          <p:cNvPicPr>
            <a:picLocks noChangeAspect="1"/>
          </p:cNvPicPr>
          <p:nvPr/>
        </p:nvPicPr>
        <p:blipFill>
          <a:blip r:embed="rId4"/>
          <a:stretch>
            <a:fillRect/>
          </a:stretch>
        </p:blipFill>
        <p:spPr>
          <a:xfrm>
            <a:off x="4441825" y="17462"/>
            <a:ext cx="4702175" cy="3414714"/>
          </a:xfrm>
          <a:prstGeom prst="rect">
            <a:avLst/>
          </a:prstGeom>
          <a:ln w="12700">
            <a:miter lim="400000"/>
            <a:headEnd/>
            <a:tailEnd/>
          </a:ln>
        </p:spPr>
      </p:pic>
      <p:pic>
        <p:nvPicPr>
          <p:cNvPr id="1097" name="Picture 6" descr="Picture 6"/>
          <p:cNvPicPr>
            <a:picLocks noChangeAspect="1"/>
          </p:cNvPicPr>
          <p:nvPr/>
        </p:nvPicPr>
        <p:blipFill>
          <a:blip r:embed="rId5"/>
          <a:stretch>
            <a:fillRect/>
          </a:stretch>
        </p:blipFill>
        <p:spPr>
          <a:xfrm>
            <a:off x="0" y="0"/>
            <a:ext cx="4522788" cy="3402013"/>
          </a:xfrm>
          <a:prstGeom prst="rect">
            <a:avLst/>
          </a:prstGeom>
          <a:ln w="12700">
            <a:miter lim="400000"/>
            <a:headEnd/>
            <a:tailEnd/>
          </a:ln>
        </p:spPr>
      </p:pic>
      <p:sp>
        <p:nvSpPr>
          <p:cNvPr id="1098" name="Line 7"/>
          <p:cNvSpPr/>
          <p:nvPr/>
        </p:nvSpPr>
        <p:spPr>
          <a:xfrm flipV="1">
            <a:off x="5499100" y="2859088"/>
            <a:ext cx="1" cy="3567113"/>
          </a:xfrm>
          <a:prstGeom prst="line">
            <a:avLst/>
          </a:prstGeom>
          <a:ln w="12700">
            <a:solidFill>
              <a:srgbClr val="000000"/>
            </a:solidFill>
            <a:prstDash val="sysDot"/>
          </a:ln>
        </p:spPr>
        <p:txBody>
          <a:bodyPr lIns="45719" rIns="45719"/>
          <a:lstStyle/>
          <a:p>
            <a:endParaRPr/>
          </a:p>
        </p:txBody>
      </p:sp>
      <p:sp>
        <p:nvSpPr>
          <p:cNvPr id="1099" name="Line 8"/>
          <p:cNvSpPr/>
          <p:nvPr/>
        </p:nvSpPr>
        <p:spPr>
          <a:xfrm flipH="1" flipV="1">
            <a:off x="2368550" y="2859088"/>
            <a:ext cx="3130550" cy="1"/>
          </a:xfrm>
          <a:prstGeom prst="line">
            <a:avLst/>
          </a:prstGeom>
          <a:ln w="12700">
            <a:solidFill>
              <a:srgbClr val="000000"/>
            </a:solidFill>
            <a:prstDash val="sysDot"/>
          </a:ln>
        </p:spPr>
        <p:txBody>
          <a:bodyPr lIns="45719" rIns="45719"/>
          <a:lstStyle/>
          <a:p>
            <a:endParaRPr/>
          </a:p>
        </p:txBody>
      </p:sp>
      <p:sp>
        <p:nvSpPr>
          <p:cNvPr id="1100" name="Line 9"/>
          <p:cNvSpPr/>
          <p:nvPr/>
        </p:nvSpPr>
        <p:spPr>
          <a:xfrm flipV="1">
            <a:off x="5778500" y="2709863"/>
            <a:ext cx="1" cy="3716338"/>
          </a:xfrm>
          <a:prstGeom prst="line">
            <a:avLst/>
          </a:prstGeom>
          <a:ln w="12700">
            <a:solidFill>
              <a:srgbClr val="000000"/>
            </a:solidFill>
            <a:prstDash val="sysDot"/>
          </a:ln>
        </p:spPr>
        <p:txBody>
          <a:bodyPr lIns="45719" rIns="45719"/>
          <a:lstStyle/>
          <a:p>
            <a:endParaRPr/>
          </a:p>
        </p:txBody>
      </p:sp>
      <p:sp>
        <p:nvSpPr>
          <p:cNvPr id="1101" name="Line 10"/>
          <p:cNvSpPr/>
          <p:nvPr/>
        </p:nvSpPr>
        <p:spPr>
          <a:xfrm flipH="1" flipV="1">
            <a:off x="2368550" y="2714625"/>
            <a:ext cx="3413125" cy="1"/>
          </a:xfrm>
          <a:prstGeom prst="line">
            <a:avLst/>
          </a:prstGeom>
          <a:ln w="12700">
            <a:solidFill>
              <a:srgbClr val="000000"/>
            </a:solidFill>
            <a:prstDash val="sysDot"/>
          </a:ln>
        </p:spPr>
        <p:txBody>
          <a:bodyPr lIns="45719" rIns="45719"/>
          <a:lstStyle/>
          <a:p>
            <a:endParaRPr/>
          </a:p>
        </p:txBody>
      </p:sp>
      <p:sp>
        <p:nvSpPr>
          <p:cNvPr id="1102" name="Line 11"/>
          <p:cNvSpPr/>
          <p:nvPr/>
        </p:nvSpPr>
        <p:spPr>
          <a:xfrm flipH="1">
            <a:off x="5354637" y="6288087"/>
            <a:ext cx="144463" cy="142876"/>
          </a:xfrm>
          <a:prstGeom prst="line">
            <a:avLst/>
          </a:prstGeom>
          <a:ln w="12700">
            <a:solidFill>
              <a:srgbClr val="000000"/>
            </a:solidFill>
          </a:ln>
        </p:spPr>
        <p:txBody>
          <a:bodyPr lIns="45719" rIns="45719"/>
          <a:lstStyle/>
          <a:p>
            <a:endParaRPr/>
          </a:p>
        </p:txBody>
      </p:sp>
      <p:sp>
        <p:nvSpPr>
          <p:cNvPr id="1103" name="Line 12"/>
          <p:cNvSpPr/>
          <p:nvPr/>
        </p:nvSpPr>
        <p:spPr>
          <a:xfrm flipH="1">
            <a:off x="5213349" y="6145212"/>
            <a:ext cx="285751" cy="285751"/>
          </a:xfrm>
          <a:prstGeom prst="line">
            <a:avLst/>
          </a:prstGeom>
          <a:ln w="12700">
            <a:solidFill>
              <a:srgbClr val="000000"/>
            </a:solidFill>
          </a:ln>
        </p:spPr>
        <p:txBody>
          <a:bodyPr lIns="45719" rIns="45719"/>
          <a:lstStyle/>
          <a:p>
            <a:endParaRPr/>
          </a:p>
        </p:txBody>
      </p:sp>
      <p:sp>
        <p:nvSpPr>
          <p:cNvPr id="1104" name="Line 13"/>
          <p:cNvSpPr/>
          <p:nvPr/>
        </p:nvSpPr>
        <p:spPr>
          <a:xfrm flipH="1">
            <a:off x="5354638" y="5999162"/>
            <a:ext cx="144463" cy="146051"/>
          </a:xfrm>
          <a:prstGeom prst="line">
            <a:avLst/>
          </a:prstGeom>
          <a:ln w="12700">
            <a:solidFill>
              <a:srgbClr val="000000"/>
            </a:solidFill>
          </a:ln>
        </p:spPr>
        <p:txBody>
          <a:bodyPr lIns="45719" rIns="45719"/>
          <a:lstStyle/>
          <a:p>
            <a:endParaRPr/>
          </a:p>
        </p:txBody>
      </p:sp>
      <p:sp>
        <p:nvSpPr>
          <p:cNvPr id="1105" name="Line 14"/>
          <p:cNvSpPr/>
          <p:nvPr/>
        </p:nvSpPr>
        <p:spPr>
          <a:xfrm flipH="1">
            <a:off x="3933825" y="2859088"/>
            <a:ext cx="142876" cy="141288"/>
          </a:xfrm>
          <a:prstGeom prst="line">
            <a:avLst/>
          </a:prstGeom>
          <a:ln w="12700">
            <a:solidFill>
              <a:srgbClr val="000000"/>
            </a:solidFill>
          </a:ln>
        </p:spPr>
        <p:txBody>
          <a:bodyPr lIns="45719" rIns="45719"/>
          <a:lstStyle/>
          <a:p>
            <a:endParaRPr/>
          </a:p>
        </p:txBody>
      </p:sp>
      <p:sp>
        <p:nvSpPr>
          <p:cNvPr id="1106" name="Line 15"/>
          <p:cNvSpPr/>
          <p:nvPr/>
        </p:nvSpPr>
        <p:spPr>
          <a:xfrm flipH="1">
            <a:off x="2368549" y="2859088"/>
            <a:ext cx="144464" cy="141288"/>
          </a:xfrm>
          <a:prstGeom prst="line">
            <a:avLst/>
          </a:prstGeom>
          <a:ln w="12700">
            <a:solidFill>
              <a:srgbClr val="000000"/>
            </a:solidFill>
          </a:ln>
        </p:spPr>
        <p:txBody>
          <a:bodyPr lIns="45719" rIns="45719"/>
          <a:lstStyle/>
          <a:p>
            <a:endParaRPr/>
          </a:p>
        </p:txBody>
      </p:sp>
      <p:sp>
        <p:nvSpPr>
          <p:cNvPr id="1107" name="Line 16"/>
          <p:cNvSpPr/>
          <p:nvPr/>
        </p:nvSpPr>
        <p:spPr>
          <a:xfrm flipH="1">
            <a:off x="2513013" y="2859088"/>
            <a:ext cx="139701" cy="141288"/>
          </a:xfrm>
          <a:prstGeom prst="line">
            <a:avLst/>
          </a:prstGeom>
          <a:ln w="12700">
            <a:solidFill>
              <a:srgbClr val="000000"/>
            </a:solidFill>
          </a:ln>
        </p:spPr>
        <p:txBody>
          <a:bodyPr lIns="45719" rIns="45719"/>
          <a:lstStyle/>
          <a:p>
            <a:endParaRPr/>
          </a:p>
        </p:txBody>
      </p:sp>
      <p:sp>
        <p:nvSpPr>
          <p:cNvPr id="1108" name="Line 17"/>
          <p:cNvSpPr/>
          <p:nvPr/>
        </p:nvSpPr>
        <p:spPr>
          <a:xfrm flipH="1">
            <a:off x="2652712" y="2859088"/>
            <a:ext cx="141288" cy="141288"/>
          </a:xfrm>
          <a:prstGeom prst="line">
            <a:avLst/>
          </a:prstGeom>
          <a:ln w="12700">
            <a:solidFill>
              <a:srgbClr val="000000"/>
            </a:solidFill>
          </a:ln>
        </p:spPr>
        <p:txBody>
          <a:bodyPr lIns="45719" rIns="45719"/>
          <a:lstStyle/>
          <a:p>
            <a:endParaRPr/>
          </a:p>
        </p:txBody>
      </p:sp>
      <p:sp>
        <p:nvSpPr>
          <p:cNvPr id="1109" name="Line 18"/>
          <p:cNvSpPr/>
          <p:nvPr/>
        </p:nvSpPr>
        <p:spPr>
          <a:xfrm flipH="1">
            <a:off x="2793999" y="2859088"/>
            <a:ext cx="142876" cy="141288"/>
          </a:xfrm>
          <a:prstGeom prst="line">
            <a:avLst/>
          </a:prstGeom>
          <a:ln w="12700">
            <a:solidFill>
              <a:srgbClr val="000000"/>
            </a:solidFill>
          </a:ln>
        </p:spPr>
        <p:txBody>
          <a:bodyPr lIns="45719" rIns="45719"/>
          <a:lstStyle/>
          <a:p>
            <a:endParaRPr/>
          </a:p>
        </p:txBody>
      </p:sp>
      <p:sp>
        <p:nvSpPr>
          <p:cNvPr id="1110" name="Line 19"/>
          <p:cNvSpPr/>
          <p:nvPr/>
        </p:nvSpPr>
        <p:spPr>
          <a:xfrm flipH="1">
            <a:off x="2936874" y="2859088"/>
            <a:ext cx="142876" cy="141288"/>
          </a:xfrm>
          <a:prstGeom prst="line">
            <a:avLst/>
          </a:prstGeom>
          <a:ln w="12700">
            <a:solidFill>
              <a:srgbClr val="000000"/>
            </a:solidFill>
          </a:ln>
        </p:spPr>
        <p:txBody>
          <a:bodyPr lIns="45719" rIns="45719"/>
          <a:lstStyle/>
          <a:p>
            <a:endParaRPr/>
          </a:p>
        </p:txBody>
      </p:sp>
      <p:sp>
        <p:nvSpPr>
          <p:cNvPr id="1111" name="Line 20"/>
          <p:cNvSpPr/>
          <p:nvPr/>
        </p:nvSpPr>
        <p:spPr>
          <a:xfrm flipH="1">
            <a:off x="3079749" y="2859088"/>
            <a:ext cx="142876" cy="141288"/>
          </a:xfrm>
          <a:prstGeom prst="line">
            <a:avLst/>
          </a:prstGeom>
          <a:ln w="12700">
            <a:solidFill>
              <a:srgbClr val="000000"/>
            </a:solidFill>
          </a:ln>
        </p:spPr>
        <p:txBody>
          <a:bodyPr lIns="45719" rIns="45719"/>
          <a:lstStyle/>
          <a:p>
            <a:endParaRPr/>
          </a:p>
        </p:txBody>
      </p:sp>
      <p:sp>
        <p:nvSpPr>
          <p:cNvPr id="1112" name="Line 21"/>
          <p:cNvSpPr/>
          <p:nvPr/>
        </p:nvSpPr>
        <p:spPr>
          <a:xfrm flipH="1">
            <a:off x="3222624" y="2859088"/>
            <a:ext cx="141289" cy="141288"/>
          </a:xfrm>
          <a:prstGeom prst="line">
            <a:avLst/>
          </a:prstGeom>
          <a:ln w="12700">
            <a:solidFill>
              <a:srgbClr val="000000"/>
            </a:solidFill>
          </a:ln>
        </p:spPr>
        <p:txBody>
          <a:bodyPr lIns="45719" rIns="45719"/>
          <a:lstStyle/>
          <a:p>
            <a:endParaRPr/>
          </a:p>
        </p:txBody>
      </p:sp>
      <p:sp>
        <p:nvSpPr>
          <p:cNvPr id="1113" name="Line 22"/>
          <p:cNvSpPr/>
          <p:nvPr/>
        </p:nvSpPr>
        <p:spPr>
          <a:xfrm flipH="1">
            <a:off x="3363912" y="2859088"/>
            <a:ext cx="142877" cy="141288"/>
          </a:xfrm>
          <a:prstGeom prst="line">
            <a:avLst/>
          </a:prstGeom>
          <a:ln w="12700">
            <a:solidFill>
              <a:srgbClr val="000000"/>
            </a:solidFill>
          </a:ln>
        </p:spPr>
        <p:txBody>
          <a:bodyPr lIns="45719" rIns="45719"/>
          <a:lstStyle/>
          <a:p>
            <a:endParaRPr/>
          </a:p>
        </p:txBody>
      </p:sp>
      <p:sp>
        <p:nvSpPr>
          <p:cNvPr id="1114" name="Line 23"/>
          <p:cNvSpPr/>
          <p:nvPr/>
        </p:nvSpPr>
        <p:spPr>
          <a:xfrm flipH="1">
            <a:off x="3506787" y="2859088"/>
            <a:ext cx="141288" cy="141288"/>
          </a:xfrm>
          <a:prstGeom prst="line">
            <a:avLst/>
          </a:prstGeom>
          <a:ln w="12700">
            <a:solidFill>
              <a:srgbClr val="000000"/>
            </a:solidFill>
          </a:ln>
        </p:spPr>
        <p:txBody>
          <a:bodyPr lIns="45719" rIns="45719"/>
          <a:lstStyle/>
          <a:p>
            <a:endParaRPr/>
          </a:p>
        </p:txBody>
      </p:sp>
      <p:sp>
        <p:nvSpPr>
          <p:cNvPr id="1115" name="Line 24"/>
          <p:cNvSpPr/>
          <p:nvPr/>
        </p:nvSpPr>
        <p:spPr>
          <a:xfrm flipH="1">
            <a:off x="3648075" y="2859088"/>
            <a:ext cx="144464" cy="141288"/>
          </a:xfrm>
          <a:prstGeom prst="line">
            <a:avLst/>
          </a:prstGeom>
          <a:ln w="12700">
            <a:solidFill>
              <a:srgbClr val="000000"/>
            </a:solidFill>
          </a:ln>
        </p:spPr>
        <p:txBody>
          <a:bodyPr lIns="45719" rIns="45719"/>
          <a:lstStyle/>
          <a:p>
            <a:endParaRPr/>
          </a:p>
        </p:txBody>
      </p:sp>
      <p:sp>
        <p:nvSpPr>
          <p:cNvPr id="1116" name="Line 25"/>
          <p:cNvSpPr/>
          <p:nvPr/>
        </p:nvSpPr>
        <p:spPr>
          <a:xfrm flipH="1">
            <a:off x="3792537" y="2859088"/>
            <a:ext cx="141288" cy="141288"/>
          </a:xfrm>
          <a:prstGeom prst="line">
            <a:avLst/>
          </a:prstGeom>
          <a:ln w="12700">
            <a:solidFill>
              <a:srgbClr val="000000"/>
            </a:solidFill>
          </a:ln>
        </p:spPr>
        <p:txBody>
          <a:bodyPr lIns="45719" rIns="45719"/>
          <a:lstStyle/>
          <a:p>
            <a:endParaRPr/>
          </a:p>
        </p:txBody>
      </p:sp>
      <p:sp>
        <p:nvSpPr>
          <p:cNvPr id="1117" name="Line 26"/>
          <p:cNvSpPr/>
          <p:nvPr/>
        </p:nvSpPr>
        <p:spPr>
          <a:xfrm flipH="1" flipV="1">
            <a:off x="2368549" y="2714624"/>
            <a:ext cx="144464" cy="144464"/>
          </a:xfrm>
          <a:prstGeom prst="line">
            <a:avLst/>
          </a:prstGeom>
          <a:ln w="12700">
            <a:solidFill>
              <a:srgbClr val="000000"/>
            </a:solidFill>
          </a:ln>
        </p:spPr>
        <p:txBody>
          <a:bodyPr lIns="45719" rIns="45719"/>
          <a:lstStyle/>
          <a:p>
            <a:endParaRPr/>
          </a:p>
        </p:txBody>
      </p:sp>
      <p:sp>
        <p:nvSpPr>
          <p:cNvPr id="1118" name="Line 27"/>
          <p:cNvSpPr/>
          <p:nvPr/>
        </p:nvSpPr>
        <p:spPr>
          <a:xfrm flipH="1" flipV="1">
            <a:off x="2513013" y="2714624"/>
            <a:ext cx="139701" cy="144464"/>
          </a:xfrm>
          <a:prstGeom prst="line">
            <a:avLst/>
          </a:prstGeom>
          <a:ln w="12700">
            <a:solidFill>
              <a:srgbClr val="000000"/>
            </a:solidFill>
          </a:ln>
        </p:spPr>
        <p:txBody>
          <a:bodyPr lIns="45719" rIns="45719"/>
          <a:lstStyle/>
          <a:p>
            <a:endParaRPr/>
          </a:p>
        </p:txBody>
      </p:sp>
      <p:sp>
        <p:nvSpPr>
          <p:cNvPr id="1119" name="Line 28"/>
          <p:cNvSpPr/>
          <p:nvPr/>
        </p:nvSpPr>
        <p:spPr>
          <a:xfrm flipH="1" flipV="1">
            <a:off x="2652713" y="2714624"/>
            <a:ext cx="141288" cy="144464"/>
          </a:xfrm>
          <a:prstGeom prst="line">
            <a:avLst/>
          </a:prstGeom>
          <a:ln w="12700">
            <a:solidFill>
              <a:srgbClr val="000000"/>
            </a:solidFill>
          </a:ln>
        </p:spPr>
        <p:txBody>
          <a:bodyPr lIns="45719" rIns="45719"/>
          <a:lstStyle/>
          <a:p>
            <a:endParaRPr/>
          </a:p>
        </p:txBody>
      </p:sp>
      <p:sp>
        <p:nvSpPr>
          <p:cNvPr id="1120" name="Line 29"/>
          <p:cNvSpPr/>
          <p:nvPr/>
        </p:nvSpPr>
        <p:spPr>
          <a:xfrm flipH="1" flipV="1">
            <a:off x="2793999" y="2714624"/>
            <a:ext cx="142876" cy="144464"/>
          </a:xfrm>
          <a:prstGeom prst="line">
            <a:avLst/>
          </a:prstGeom>
          <a:ln w="12700">
            <a:solidFill>
              <a:srgbClr val="000000"/>
            </a:solidFill>
          </a:ln>
        </p:spPr>
        <p:txBody>
          <a:bodyPr lIns="45719" rIns="45719"/>
          <a:lstStyle/>
          <a:p>
            <a:endParaRPr/>
          </a:p>
        </p:txBody>
      </p:sp>
      <p:sp>
        <p:nvSpPr>
          <p:cNvPr id="1121" name="Line 30"/>
          <p:cNvSpPr/>
          <p:nvPr/>
        </p:nvSpPr>
        <p:spPr>
          <a:xfrm flipH="1" flipV="1">
            <a:off x="2936874" y="2714624"/>
            <a:ext cx="142876" cy="144464"/>
          </a:xfrm>
          <a:prstGeom prst="line">
            <a:avLst/>
          </a:prstGeom>
          <a:ln w="12700">
            <a:solidFill>
              <a:srgbClr val="000000"/>
            </a:solidFill>
          </a:ln>
        </p:spPr>
        <p:txBody>
          <a:bodyPr lIns="45719" rIns="45719"/>
          <a:lstStyle/>
          <a:p>
            <a:endParaRPr/>
          </a:p>
        </p:txBody>
      </p:sp>
      <p:sp>
        <p:nvSpPr>
          <p:cNvPr id="1122" name="Line 31"/>
          <p:cNvSpPr/>
          <p:nvPr/>
        </p:nvSpPr>
        <p:spPr>
          <a:xfrm flipH="1" flipV="1">
            <a:off x="3079749" y="2714624"/>
            <a:ext cx="142876" cy="144464"/>
          </a:xfrm>
          <a:prstGeom prst="line">
            <a:avLst/>
          </a:prstGeom>
          <a:ln w="12700">
            <a:solidFill>
              <a:srgbClr val="000000"/>
            </a:solidFill>
          </a:ln>
        </p:spPr>
        <p:txBody>
          <a:bodyPr lIns="45719" rIns="45719"/>
          <a:lstStyle/>
          <a:p>
            <a:endParaRPr/>
          </a:p>
        </p:txBody>
      </p:sp>
      <p:sp>
        <p:nvSpPr>
          <p:cNvPr id="1123" name="Line 32"/>
          <p:cNvSpPr/>
          <p:nvPr/>
        </p:nvSpPr>
        <p:spPr>
          <a:xfrm flipH="1" flipV="1">
            <a:off x="3222625" y="2714624"/>
            <a:ext cx="141289" cy="144464"/>
          </a:xfrm>
          <a:prstGeom prst="line">
            <a:avLst/>
          </a:prstGeom>
          <a:ln w="12700">
            <a:solidFill>
              <a:srgbClr val="000000"/>
            </a:solidFill>
          </a:ln>
        </p:spPr>
        <p:txBody>
          <a:bodyPr lIns="45719" rIns="45719"/>
          <a:lstStyle/>
          <a:p>
            <a:endParaRPr/>
          </a:p>
        </p:txBody>
      </p:sp>
      <p:sp>
        <p:nvSpPr>
          <p:cNvPr id="1124" name="Line 33"/>
          <p:cNvSpPr/>
          <p:nvPr/>
        </p:nvSpPr>
        <p:spPr>
          <a:xfrm flipH="1" flipV="1">
            <a:off x="3363913" y="2714624"/>
            <a:ext cx="142876" cy="144464"/>
          </a:xfrm>
          <a:prstGeom prst="line">
            <a:avLst/>
          </a:prstGeom>
          <a:ln w="12700">
            <a:solidFill>
              <a:srgbClr val="000000"/>
            </a:solidFill>
          </a:ln>
        </p:spPr>
        <p:txBody>
          <a:bodyPr lIns="45719" rIns="45719"/>
          <a:lstStyle/>
          <a:p>
            <a:endParaRPr/>
          </a:p>
        </p:txBody>
      </p:sp>
      <p:sp>
        <p:nvSpPr>
          <p:cNvPr id="1125" name="Line 34"/>
          <p:cNvSpPr/>
          <p:nvPr/>
        </p:nvSpPr>
        <p:spPr>
          <a:xfrm flipH="1" flipV="1">
            <a:off x="3506787" y="2714624"/>
            <a:ext cx="141288" cy="144464"/>
          </a:xfrm>
          <a:prstGeom prst="line">
            <a:avLst/>
          </a:prstGeom>
          <a:ln w="12700">
            <a:solidFill>
              <a:srgbClr val="000000"/>
            </a:solidFill>
          </a:ln>
        </p:spPr>
        <p:txBody>
          <a:bodyPr lIns="45719" rIns="45719"/>
          <a:lstStyle/>
          <a:p>
            <a:endParaRPr/>
          </a:p>
        </p:txBody>
      </p:sp>
      <p:sp>
        <p:nvSpPr>
          <p:cNvPr id="1126" name="Line 35"/>
          <p:cNvSpPr/>
          <p:nvPr/>
        </p:nvSpPr>
        <p:spPr>
          <a:xfrm flipH="1" flipV="1">
            <a:off x="3648075" y="2714624"/>
            <a:ext cx="144464" cy="144464"/>
          </a:xfrm>
          <a:prstGeom prst="line">
            <a:avLst/>
          </a:prstGeom>
          <a:ln w="12700">
            <a:solidFill>
              <a:srgbClr val="000000"/>
            </a:solidFill>
          </a:ln>
        </p:spPr>
        <p:txBody>
          <a:bodyPr lIns="45719" rIns="45719"/>
          <a:lstStyle/>
          <a:p>
            <a:endParaRPr/>
          </a:p>
        </p:txBody>
      </p:sp>
      <p:sp>
        <p:nvSpPr>
          <p:cNvPr id="1127" name="Line 36"/>
          <p:cNvSpPr/>
          <p:nvPr/>
        </p:nvSpPr>
        <p:spPr>
          <a:xfrm flipH="1" flipV="1">
            <a:off x="3792537" y="2714624"/>
            <a:ext cx="141288" cy="144464"/>
          </a:xfrm>
          <a:prstGeom prst="line">
            <a:avLst/>
          </a:prstGeom>
          <a:ln w="12700">
            <a:solidFill>
              <a:srgbClr val="000000"/>
            </a:solidFill>
          </a:ln>
        </p:spPr>
        <p:txBody>
          <a:bodyPr lIns="45719" rIns="45719"/>
          <a:lstStyle/>
          <a:p>
            <a:endParaRPr/>
          </a:p>
        </p:txBody>
      </p:sp>
      <p:sp>
        <p:nvSpPr>
          <p:cNvPr id="1128" name="Line 37"/>
          <p:cNvSpPr/>
          <p:nvPr/>
        </p:nvSpPr>
        <p:spPr>
          <a:xfrm flipH="1" flipV="1">
            <a:off x="3933825" y="2714624"/>
            <a:ext cx="142876" cy="144464"/>
          </a:xfrm>
          <a:prstGeom prst="line">
            <a:avLst/>
          </a:prstGeom>
          <a:ln w="12700">
            <a:solidFill>
              <a:srgbClr val="000000"/>
            </a:solidFill>
          </a:ln>
        </p:spPr>
        <p:txBody>
          <a:bodyPr lIns="45719" rIns="45719"/>
          <a:lstStyle/>
          <a:p>
            <a:endParaRPr/>
          </a:p>
        </p:txBody>
      </p:sp>
      <p:sp>
        <p:nvSpPr>
          <p:cNvPr id="1129" name="Line 38"/>
          <p:cNvSpPr/>
          <p:nvPr/>
        </p:nvSpPr>
        <p:spPr>
          <a:xfrm flipH="1" flipV="1">
            <a:off x="5499100" y="5859462"/>
            <a:ext cx="282576" cy="285751"/>
          </a:xfrm>
          <a:prstGeom prst="line">
            <a:avLst/>
          </a:prstGeom>
          <a:ln w="12700">
            <a:solidFill>
              <a:srgbClr val="000000"/>
            </a:solidFill>
          </a:ln>
        </p:spPr>
        <p:txBody>
          <a:bodyPr lIns="45719" rIns="45719"/>
          <a:lstStyle/>
          <a:p>
            <a:endParaRPr/>
          </a:p>
        </p:txBody>
      </p:sp>
      <p:sp>
        <p:nvSpPr>
          <p:cNvPr id="1130" name="Line 39"/>
          <p:cNvSpPr/>
          <p:nvPr/>
        </p:nvSpPr>
        <p:spPr>
          <a:xfrm flipH="1" flipV="1">
            <a:off x="5543550" y="5845174"/>
            <a:ext cx="238126" cy="212727"/>
          </a:xfrm>
          <a:prstGeom prst="line">
            <a:avLst/>
          </a:prstGeom>
          <a:ln w="12700">
            <a:solidFill>
              <a:srgbClr val="000000"/>
            </a:solidFill>
          </a:ln>
        </p:spPr>
        <p:txBody>
          <a:bodyPr lIns="45719" rIns="45719"/>
          <a:lstStyle/>
          <a:p>
            <a:endParaRPr/>
          </a:p>
        </p:txBody>
      </p:sp>
      <p:sp>
        <p:nvSpPr>
          <p:cNvPr id="1131" name="Line 40"/>
          <p:cNvSpPr/>
          <p:nvPr/>
        </p:nvSpPr>
        <p:spPr>
          <a:xfrm flipH="1" flipV="1">
            <a:off x="5641974" y="5716587"/>
            <a:ext cx="139701" cy="142876"/>
          </a:xfrm>
          <a:prstGeom prst="line">
            <a:avLst/>
          </a:prstGeom>
          <a:ln w="12700">
            <a:solidFill>
              <a:srgbClr val="000000"/>
            </a:solidFill>
          </a:ln>
        </p:spPr>
        <p:txBody>
          <a:bodyPr lIns="45719" rIns="45719"/>
          <a:lstStyle/>
          <a:p>
            <a:endParaRPr/>
          </a:p>
        </p:txBody>
      </p:sp>
      <p:sp>
        <p:nvSpPr>
          <p:cNvPr id="1132" name="Line 41"/>
          <p:cNvSpPr/>
          <p:nvPr/>
        </p:nvSpPr>
        <p:spPr>
          <a:xfrm flipH="1" flipV="1">
            <a:off x="5648325" y="5588000"/>
            <a:ext cx="142876" cy="146050"/>
          </a:xfrm>
          <a:prstGeom prst="line">
            <a:avLst/>
          </a:prstGeom>
          <a:ln w="12700">
            <a:solidFill>
              <a:srgbClr val="000000"/>
            </a:solidFill>
          </a:ln>
        </p:spPr>
        <p:txBody>
          <a:bodyPr lIns="45719" rIns="45719"/>
          <a:lstStyle/>
          <a:p>
            <a:endParaRPr/>
          </a:p>
        </p:txBody>
      </p:sp>
      <p:sp>
        <p:nvSpPr>
          <p:cNvPr id="1133" name="Line 42"/>
          <p:cNvSpPr/>
          <p:nvPr/>
        </p:nvSpPr>
        <p:spPr>
          <a:xfrm flipH="1" flipV="1">
            <a:off x="5514974" y="6016625"/>
            <a:ext cx="284164" cy="288925"/>
          </a:xfrm>
          <a:prstGeom prst="line">
            <a:avLst/>
          </a:prstGeom>
          <a:ln w="12700">
            <a:solidFill>
              <a:srgbClr val="000000"/>
            </a:solidFill>
          </a:ln>
        </p:spPr>
        <p:txBody>
          <a:bodyPr lIns="45719" rIns="45719"/>
          <a:lstStyle/>
          <a:p>
            <a:endParaRPr/>
          </a:p>
        </p:txBody>
      </p:sp>
      <p:sp>
        <p:nvSpPr>
          <p:cNvPr id="1134" name="Line 43"/>
          <p:cNvSpPr/>
          <p:nvPr/>
        </p:nvSpPr>
        <p:spPr>
          <a:xfrm flipH="1" flipV="1">
            <a:off x="5489575" y="6116637"/>
            <a:ext cx="285751" cy="287338"/>
          </a:xfrm>
          <a:prstGeom prst="line">
            <a:avLst/>
          </a:prstGeom>
          <a:ln w="12700">
            <a:solidFill>
              <a:srgbClr val="000000"/>
            </a:solidFill>
          </a:ln>
        </p:spPr>
        <p:txBody>
          <a:bodyPr lIns="45719" rIns="45719"/>
          <a:lstStyle/>
          <a:p>
            <a:endParaRPr/>
          </a:p>
        </p:txBody>
      </p:sp>
      <p:sp>
        <p:nvSpPr>
          <p:cNvPr id="1135" name="Line 44"/>
          <p:cNvSpPr/>
          <p:nvPr/>
        </p:nvSpPr>
        <p:spPr>
          <a:xfrm flipH="1" flipV="1">
            <a:off x="5499100" y="6257925"/>
            <a:ext cx="238126" cy="233364"/>
          </a:xfrm>
          <a:prstGeom prst="line">
            <a:avLst/>
          </a:prstGeom>
          <a:ln w="12700">
            <a:solidFill>
              <a:srgbClr val="000000"/>
            </a:solidFill>
          </a:ln>
        </p:spPr>
        <p:txBody>
          <a:bodyPr lIns="45719" rIns="45719"/>
          <a:lstStyle/>
          <a:p>
            <a:endParaRPr/>
          </a:p>
        </p:txBody>
      </p:sp>
      <p:sp>
        <p:nvSpPr>
          <p:cNvPr id="1136" name="Text Box 46"/>
          <p:cNvSpPr txBox="1"/>
          <p:nvPr/>
        </p:nvSpPr>
        <p:spPr>
          <a:xfrm>
            <a:off x="5622925" y="6376987"/>
            <a:ext cx="763589" cy="403637"/>
          </a:xfrm>
          <a:prstGeom prst="rect">
            <a:avLst/>
          </a:prstGeom>
          <a:ln w="12700">
            <a:miter lim="400000"/>
          </a:ln>
        </p:spPr>
        <p:txBody>
          <a:bodyPr lIns="37032" tIns="37032" rIns="37032" bIns="37032">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r>
              <a:t>+</a:t>
            </a:r>
            <a:r>
              <a:rPr i="0">
                <a:latin typeface="Symbol" panose="05050102010706020507"/>
                <a:ea typeface="Symbol" panose="05050102010706020507"/>
                <a:cs typeface="Symbol" panose="05050102010706020507"/>
                <a:sym typeface="Symbol" panose="05050102010706020507"/>
              </a:rPr>
              <a:t>D</a:t>
            </a:r>
            <a:r>
              <a:t>r</a:t>
            </a:r>
          </a:p>
        </p:txBody>
      </p:sp>
      <p:sp>
        <p:nvSpPr>
          <p:cNvPr id="1137" name="Text Box 48"/>
          <p:cNvSpPr txBox="1"/>
          <p:nvPr/>
        </p:nvSpPr>
        <p:spPr>
          <a:xfrm>
            <a:off x="4122737" y="2336800"/>
            <a:ext cx="763588" cy="403636"/>
          </a:xfrm>
          <a:prstGeom prst="rect">
            <a:avLst/>
          </a:prstGeom>
          <a:ln w="12700">
            <a:miter lim="400000"/>
          </a:ln>
        </p:spPr>
        <p:txBody>
          <a:bodyPr lIns="37032" tIns="37032" rIns="37032" bIns="37032">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r>
              <a:t>+</a:t>
            </a:r>
            <a:r>
              <a:rPr i="0">
                <a:latin typeface="Symbol" panose="05050102010706020507"/>
                <a:ea typeface="Symbol" panose="05050102010706020507"/>
                <a:cs typeface="Symbol" panose="05050102010706020507"/>
                <a:sym typeface="Symbol" panose="05050102010706020507"/>
              </a:rPr>
              <a:t>D</a:t>
            </a:r>
            <a:r>
              <a:t>s</a:t>
            </a:r>
          </a:p>
        </p:txBody>
      </p:sp>
      <p:sp>
        <p:nvSpPr>
          <p:cNvPr id="1138" name="Text Box 49"/>
          <p:cNvSpPr txBox="1"/>
          <p:nvPr/>
        </p:nvSpPr>
        <p:spPr>
          <a:xfrm>
            <a:off x="1736725" y="3590925"/>
            <a:ext cx="638175" cy="396240"/>
          </a:xfrm>
          <a:prstGeom prst="rect">
            <a:avLst/>
          </a:prstGeom>
          <a:ln w="12700">
            <a:miter lim="400000"/>
          </a:ln>
        </p:spPr>
        <p:txBody>
          <a:bodyPr lIns="45719" rIns="45719">
            <a:spAutoFit/>
          </a:bodyPr>
          <a:lstStyle>
            <a:lvl1pPr algn="just">
              <a:defRPr sz="2000"/>
            </a:lvl1pPr>
          </a:lstStyle>
          <a:p>
            <a:r>
              <a:t>c</a:t>
            </a:r>
          </a:p>
        </p:txBody>
      </p:sp>
      <p:sp>
        <p:nvSpPr>
          <p:cNvPr id="1139" name="Text Box 50"/>
          <p:cNvSpPr txBox="1"/>
          <p:nvPr/>
        </p:nvSpPr>
        <p:spPr>
          <a:xfrm>
            <a:off x="2035175" y="3883025"/>
            <a:ext cx="800100" cy="396240"/>
          </a:xfrm>
          <a:prstGeom prst="rect">
            <a:avLst/>
          </a:prstGeom>
          <a:ln w="12700">
            <a:miter lim="400000"/>
          </a:ln>
        </p:spPr>
        <p:txBody>
          <a:bodyPr lIns="45719" rIns="45719">
            <a:spAutoFit/>
          </a:bodyPr>
          <a:lstStyle>
            <a:lvl1pPr algn="just">
              <a:defRPr sz="2000"/>
            </a:lvl1pPr>
          </a:lstStyle>
          <a:p>
            <a:r>
              <a:t>a</a:t>
            </a:r>
          </a:p>
        </p:txBody>
      </p:sp>
      <p:sp>
        <p:nvSpPr>
          <p:cNvPr id="1140" name="Rectangle 51"/>
          <p:cNvSpPr/>
          <p:nvPr/>
        </p:nvSpPr>
        <p:spPr>
          <a:xfrm>
            <a:off x="1790700" y="3670300"/>
            <a:ext cx="638175" cy="625475"/>
          </a:xfrm>
          <a:prstGeom prst="rect">
            <a:avLst/>
          </a:prstGeom>
          <a:ln>
            <a:solidFill>
              <a:srgbClr val="000000"/>
            </a:solidFill>
            <a:miter/>
          </a:ln>
        </p:spPr>
        <p:txBody>
          <a:bodyPr lIns="45719" rIns="45719"/>
          <a:lstStyle/>
          <a:p>
            <a:endParaRPr/>
          </a:p>
        </p:txBody>
      </p:sp>
      <p:sp>
        <p:nvSpPr>
          <p:cNvPr id="1141" name="Line 52"/>
          <p:cNvSpPr/>
          <p:nvPr/>
        </p:nvSpPr>
        <p:spPr>
          <a:xfrm>
            <a:off x="2103438" y="3670300"/>
            <a:ext cx="1" cy="611189"/>
          </a:xfrm>
          <a:prstGeom prst="line">
            <a:avLst/>
          </a:prstGeom>
          <a:ln>
            <a:solidFill>
              <a:srgbClr val="000000"/>
            </a:solidFill>
          </a:ln>
        </p:spPr>
        <p:txBody>
          <a:bodyPr lIns="45719" rIns="45719"/>
          <a:lstStyle/>
          <a:p>
            <a:endParaRPr/>
          </a:p>
        </p:txBody>
      </p:sp>
      <p:sp>
        <p:nvSpPr>
          <p:cNvPr id="1142" name="Line 53"/>
          <p:cNvSpPr/>
          <p:nvPr/>
        </p:nvSpPr>
        <p:spPr>
          <a:xfrm>
            <a:off x="1790700" y="3989387"/>
            <a:ext cx="638175" cy="1"/>
          </a:xfrm>
          <a:prstGeom prst="line">
            <a:avLst/>
          </a:prstGeom>
          <a:ln>
            <a:solidFill>
              <a:srgbClr val="000000"/>
            </a:solidFill>
          </a:ln>
        </p:spPr>
        <p:txBody>
          <a:bodyPr lIns="45719" rIns="45719"/>
          <a:lstStyle/>
          <a:p>
            <a:endParaRPr/>
          </a:p>
        </p:txBody>
      </p:sp>
      <p:sp>
        <p:nvSpPr>
          <p:cNvPr id="1143" name="Text Box 54"/>
          <p:cNvSpPr txBox="1"/>
          <p:nvPr/>
        </p:nvSpPr>
        <p:spPr>
          <a:xfrm>
            <a:off x="2047875" y="3590925"/>
            <a:ext cx="638175" cy="396240"/>
          </a:xfrm>
          <a:prstGeom prst="rect">
            <a:avLst/>
          </a:prstGeom>
          <a:ln w="12700">
            <a:miter lim="400000"/>
          </a:ln>
        </p:spPr>
        <p:txBody>
          <a:bodyPr lIns="45719" rIns="45719">
            <a:spAutoFit/>
          </a:bodyPr>
          <a:lstStyle>
            <a:lvl1pPr algn="just">
              <a:defRPr sz="2000"/>
            </a:lvl1pPr>
          </a:lstStyle>
          <a:p>
            <a:r>
              <a:t>b</a:t>
            </a:r>
          </a:p>
        </p:txBody>
      </p:sp>
      <p:sp>
        <p:nvSpPr>
          <p:cNvPr id="1144" name="Text Box 55"/>
          <p:cNvSpPr txBox="1"/>
          <p:nvPr/>
        </p:nvSpPr>
        <p:spPr>
          <a:xfrm>
            <a:off x="0" y="4724400"/>
            <a:ext cx="4427538" cy="1564640"/>
          </a:xfrm>
          <a:prstGeom prst="rect">
            <a:avLst/>
          </a:prstGeom>
          <a:ln w="12700">
            <a:miter lim="400000"/>
          </a:ln>
        </p:spPr>
        <p:txBody>
          <a:bodyPr lIns="45719" rIns="45719">
            <a:spAutoFit/>
          </a:bodyPr>
          <a:lstStyle/>
          <a:p>
            <a:pPr algn="just">
              <a:defRPr sz="2400"/>
            </a:pPr>
            <a:endParaRPr/>
          </a:p>
          <a:p>
            <a:pPr algn="just">
              <a:defRPr sz="2400"/>
            </a:pPr>
            <a:r>
              <a:t>    (a) Histogram before transform</a:t>
            </a:r>
          </a:p>
          <a:p>
            <a:pPr algn="just">
              <a:defRPr sz="2400"/>
            </a:pPr>
            <a:r>
              <a:t>    (b) Transform function</a:t>
            </a:r>
          </a:p>
          <a:p>
            <a:pPr algn="just">
              <a:defRPr sz="2400"/>
            </a:pPr>
            <a:r>
              <a:t>    (c) Histogram after transform</a:t>
            </a:r>
          </a:p>
        </p:txBody>
      </p:sp>
      <p:sp>
        <p:nvSpPr>
          <p:cNvPr id="1145" name="Text Box 62"/>
          <p:cNvSpPr txBox="1"/>
          <p:nvPr/>
        </p:nvSpPr>
        <p:spPr>
          <a:xfrm>
            <a:off x="4122737" y="2773363"/>
            <a:ext cx="444501" cy="403637"/>
          </a:xfrm>
          <a:prstGeom prst="rect">
            <a:avLst/>
          </a:prstGeom>
          <a:ln w="12700">
            <a:miter lim="400000"/>
          </a:ln>
        </p:spPr>
        <p:txBody>
          <a:bodyPr lIns="37032" tIns="37032" rIns="37032" bIns="37032">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146" name="Text Box 63"/>
          <p:cNvSpPr txBox="1"/>
          <p:nvPr/>
        </p:nvSpPr>
        <p:spPr>
          <a:xfrm>
            <a:off x="5332412" y="6376987"/>
            <a:ext cx="298451" cy="403637"/>
          </a:xfrm>
          <a:prstGeom prst="rect">
            <a:avLst/>
          </a:prstGeom>
          <a:ln w="12700">
            <a:miter lim="400000"/>
          </a:ln>
        </p:spPr>
        <p:txBody>
          <a:bodyPr lIns="37032" tIns="37032" rIns="37032" bIns="37032">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spTree>
    <p:extLst>
      <p:ext uri="{BB962C8B-B14F-4D97-AF65-F5344CB8AC3E}">
        <p14:creationId xmlns:p14="http://schemas.microsoft.com/office/powerpoint/2010/main" val="223309614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7" name="Group 61"/>
          <p:cNvGrpSpPr/>
          <p:nvPr/>
        </p:nvGrpSpPr>
        <p:grpSpPr>
          <a:xfrm>
            <a:off x="-14289" y="-1"/>
            <a:ext cx="9158290" cy="6872290"/>
            <a:chOff x="0" y="0"/>
            <a:chExt cx="9158288" cy="6872287"/>
          </a:xfrm>
        </p:grpSpPr>
        <p:sp>
          <p:nvSpPr>
            <p:cNvPr id="1150" name="Rectangle 3"/>
            <p:cNvSpPr/>
            <p:nvPr/>
          </p:nvSpPr>
          <p:spPr>
            <a:xfrm>
              <a:off x="-1" y="3367088"/>
              <a:ext cx="4557714" cy="3505200"/>
            </a:xfrm>
            <a:prstGeom prst="rect">
              <a:avLst/>
            </a:prstGeom>
            <a:solidFill>
              <a:srgbClr val="FFFFFF"/>
            </a:solidFill>
            <a:ln w="9525" cap="flat">
              <a:solidFill>
                <a:srgbClr val="000000"/>
              </a:solidFill>
              <a:prstDash val="solid"/>
              <a:miter lim="800000"/>
            </a:ln>
            <a:effectLst/>
          </p:spPr>
          <p:txBody>
            <a:bodyPr wrap="square" lIns="45719" tIns="45719" rIns="45719" bIns="45719" numCol="1" anchor="ctr">
              <a:noAutofit/>
            </a:bodyPr>
            <a:lstStyle/>
            <a:p>
              <a:endParaRPr/>
            </a:p>
          </p:txBody>
        </p:sp>
        <p:pic>
          <p:nvPicPr>
            <p:cNvPr id="1151" name="Picture 4" descr="Picture 4"/>
            <p:cNvPicPr>
              <a:picLocks noChangeAspect="1"/>
            </p:cNvPicPr>
            <p:nvPr/>
          </p:nvPicPr>
          <p:blipFill>
            <a:blip r:embed="rId2"/>
            <a:stretch>
              <a:fillRect/>
            </a:stretch>
          </p:blipFill>
          <p:spPr>
            <a:xfrm>
              <a:off x="4459287" y="3387725"/>
              <a:ext cx="4699002" cy="3470276"/>
            </a:xfrm>
            <a:prstGeom prst="rect">
              <a:avLst/>
            </a:prstGeom>
            <a:ln w="12700" cap="flat">
              <a:noFill/>
              <a:miter lim="400000"/>
              <a:headEnd/>
              <a:tailEnd/>
            </a:ln>
            <a:effectLst/>
          </p:spPr>
        </p:pic>
        <p:pic>
          <p:nvPicPr>
            <p:cNvPr id="1152" name="Picture 5" descr="Picture 5"/>
            <p:cNvPicPr>
              <a:picLocks noChangeAspect="1"/>
            </p:cNvPicPr>
            <p:nvPr/>
          </p:nvPicPr>
          <p:blipFill>
            <a:blip r:embed="rId3"/>
            <a:stretch>
              <a:fillRect/>
            </a:stretch>
          </p:blipFill>
          <p:spPr>
            <a:xfrm>
              <a:off x="4456112" y="17462"/>
              <a:ext cx="4702177" cy="3414714"/>
            </a:xfrm>
            <a:prstGeom prst="rect">
              <a:avLst/>
            </a:prstGeom>
            <a:ln w="12700" cap="flat">
              <a:noFill/>
              <a:miter lim="400000"/>
              <a:headEnd/>
              <a:tailEnd/>
            </a:ln>
            <a:effectLst/>
          </p:spPr>
        </p:pic>
        <p:pic>
          <p:nvPicPr>
            <p:cNvPr id="1153" name="Picture 6" descr="Picture 6"/>
            <p:cNvPicPr>
              <a:picLocks noChangeAspect="1"/>
            </p:cNvPicPr>
            <p:nvPr/>
          </p:nvPicPr>
          <p:blipFill>
            <a:blip r:embed="rId4"/>
            <a:stretch>
              <a:fillRect/>
            </a:stretch>
          </p:blipFill>
          <p:spPr>
            <a:xfrm>
              <a:off x="14287" y="-1"/>
              <a:ext cx="4522789" cy="3402014"/>
            </a:xfrm>
            <a:prstGeom prst="rect">
              <a:avLst/>
            </a:prstGeom>
            <a:ln w="12700" cap="flat">
              <a:noFill/>
              <a:miter lim="400000"/>
              <a:headEnd/>
              <a:tailEnd/>
            </a:ln>
            <a:effectLst/>
          </p:spPr>
        </p:pic>
        <p:sp>
          <p:nvSpPr>
            <p:cNvPr id="1154" name="Line 7"/>
            <p:cNvSpPr/>
            <p:nvPr/>
          </p:nvSpPr>
          <p:spPr>
            <a:xfrm flipV="1">
              <a:off x="5513388" y="2859087"/>
              <a:ext cx="1" cy="3567114"/>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155" name="Line 8"/>
            <p:cNvSpPr/>
            <p:nvPr/>
          </p:nvSpPr>
          <p:spPr>
            <a:xfrm flipH="1" flipV="1">
              <a:off x="2382838" y="2859087"/>
              <a:ext cx="3130550"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156" name="Line 9"/>
            <p:cNvSpPr/>
            <p:nvPr/>
          </p:nvSpPr>
          <p:spPr>
            <a:xfrm flipV="1">
              <a:off x="5792788" y="2709862"/>
              <a:ext cx="1" cy="3716339"/>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157" name="Line 10"/>
            <p:cNvSpPr/>
            <p:nvPr/>
          </p:nvSpPr>
          <p:spPr>
            <a:xfrm flipH="1" flipV="1">
              <a:off x="2382838" y="2714625"/>
              <a:ext cx="3413125"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158" name="Line 11"/>
            <p:cNvSpPr/>
            <p:nvPr/>
          </p:nvSpPr>
          <p:spPr>
            <a:xfrm flipH="1">
              <a:off x="5368925" y="6288088"/>
              <a:ext cx="144463" cy="14287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59" name="Line 12"/>
            <p:cNvSpPr/>
            <p:nvPr/>
          </p:nvSpPr>
          <p:spPr>
            <a:xfrm flipH="1">
              <a:off x="5227638" y="6145213"/>
              <a:ext cx="285751" cy="2857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0" name="Line 13"/>
            <p:cNvSpPr/>
            <p:nvPr/>
          </p:nvSpPr>
          <p:spPr>
            <a:xfrm flipH="1">
              <a:off x="5368925" y="5999163"/>
              <a:ext cx="144463" cy="1460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1" name="Line 14"/>
            <p:cNvSpPr/>
            <p:nvPr/>
          </p:nvSpPr>
          <p:spPr>
            <a:xfrm flipH="1">
              <a:off x="3948112" y="2859087"/>
              <a:ext cx="142877"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2" name="Line 15"/>
            <p:cNvSpPr/>
            <p:nvPr/>
          </p:nvSpPr>
          <p:spPr>
            <a:xfrm flipH="1">
              <a:off x="2382838" y="2859087"/>
              <a:ext cx="144463"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3" name="Line 16"/>
            <p:cNvSpPr/>
            <p:nvPr/>
          </p:nvSpPr>
          <p:spPr>
            <a:xfrm flipH="1">
              <a:off x="2527300" y="2859087"/>
              <a:ext cx="139701"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4" name="Line 17"/>
            <p:cNvSpPr/>
            <p:nvPr/>
          </p:nvSpPr>
          <p:spPr>
            <a:xfrm flipH="1">
              <a:off x="2667000"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5" name="Line 18"/>
            <p:cNvSpPr/>
            <p:nvPr/>
          </p:nvSpPr>
          <p:spPr>
            <a:xfrm flipH="1">
              <a:off x="2808287"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6" name="Line 19"/>
            <p:cNvSpPr/>
            <p:nvPr/>
          </p:nvSpPr>
          <p:spPr>
            <a:xfrm flipH="1">
              <a:off x="2951162"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7" name="Line 20"/>
            <p:cNvSpPr/>
            <p:nvPr/>
          </p:nvSpPr>
          <p:spPr>
            <a:xfrm flipH="1">
              <a:off x="3094037"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8" name="Line 21"/>
            <p:cNvSpPr/>
            <p:nvPr/>
          </p:nvSpPr>
          <p:spPr>
            <a:xfrm flipH="1">
              <a:off x="3236913"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69" name="Line 22"/>
            <p:cNvSpPr/>
            <p:nvPr/>
          </p:nvSpPr>
          <p:spPr>
            <a:xfrm flipH="1">
              <a:off x="3378200"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0" name="Line 23"/>
            <p:cNvSpPr/>
            <p:nvPr/>
          </p:nvSpPr>
          <p:spPr>
            <a:xfrm flipH="1">
              <a:off x="3521075"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1" name="Line 24"/>
            <p:cNvSpPr/>
            <p:nvPr/>
          </p:nvSpPr>
          <p:spPr>
            <a:xfrm flipH="1">
              <a:off x="3662363" y="2859087"/>
              <a:ext cx="144463"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2" name="Line 25"/>
            <p:cNvSpPr/>
            <p:nvPr/>
          </p:nvSpPr>
          <p:spPr>
            <a:xfrm flipH="1">
              <a:off x="3806825"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3" name="Line 26"/>
            <p:cNvSpPr/>
            <p:nvPr/>
          </p:nvSpPr>
          <p:spPr>
            <a:xfrm flipH="1" flipV="1">
              <a:off x="2382838" y="2714625"/>
              <a:ext cx="144463"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4" name="Line 27"/>
            <p:cNvSpPr/>
            <p:nvPr/>
          </p:nvSpPr>
          <p:spPr>
            <a:xfrm flipH="1" flipV="1">
              <a:off x="2527300" y="2714625"/>
              <a:ext cx="139701"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5" name="Line 28"/>
            <p:cNvSpPr/>
            <p:nvPr/>
          </p:nvSpPr>
          <p:spPr>
            <a:xfrm flipH="1" flipV="1">
              <a:off x="2667000"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6" name="Line 29"/>
            <p:cNvSpPr/>
            <p:nvPr/>
          </p:nvSpPr>
          <p:spPr>
            <a:xfrm flipH="1" flipV="1">
              <a:off x="2808287"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7" name="Line 30"/>
            <p:cNvSpPr/>
            <p:nvPr/>
          </p:nvSpPr>
          <p:spPr>
            <a:xfrm flipH="1" flipV="1">
              <a:off x="2951162"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8" name="Line 31"/>
            <p:cNvSpPr/>
            <p:nvPr/>
          </p:nvSpPr>
          <p:spPr>
            <a:xfrm flipH="1" flipV="1">
              <a:off x="3094037"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79" name="Line 32"/>
            <p:cNvSpPr/>
            <p:nvPr/>
          </p:nvSpPr>
          <p:spPr>
            <a:xfrm flipH="1" flipV="1">
              <a:off x="3236913"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0" name="Line 33"/>
            <p:cNvSpPr/>
            <p:nvPr/>
          </p:nvSpPr>
          <p:spPr>
            <a:xfrm flipH="1" flipV="1">
              <a:off x="3378200"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1" name="Line 34"/>
            <p:cNvSpPr/>
            <p:nvPr/>
          </p:nvSpPr>
          <p:spPr>
            <a:xfrm flipH="1" flipV="1">
              <a:off x="3521075"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2" name="Line 35"/>
            <p:cNvSpPr/>
            <p:nvPr/>
          </p:nvSpPr>
          <p:spPr>
            <a:xfrm flipH="1" flipV="1">
              <a:off x="3662363" y="2714625"/>
              <a:ext cx="144463"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3" name="Line 36"/>
            <p:cNvSpPr/>
            <p:nvPr/>
          </p:nvSpPr>
          <p:spPr>
            <a:xfrm flipH="1" flipV="1">
              <a:off x="3806825"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4" name="Line 37"/>
            <p:cNvSpPr/>
            <p:nvPr/>
          </p:nvSpPr>
          <p:spPr>
            <a:xfrm flipH="1" flipV="1">
              <a:off x="3948112"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5" name="Line 38"/>
            <p:cNvSpPr/>
            <p:nvPr/>
          </p:nvSpPr>
          <p:spPr>
            <a:xfrm flipH="1" flipV="1">
              <a:off x="5513388" y="5859463"/>
              <a:ext cx="282576" cy="2857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6" name="Line 39"/>
            <p:cNvSpPr/>
            <p:nvPr/>
          </p:nvSpPr>
          <p:spPr>
            <a:xfrm flipH="1" flipV="1">
              <a:off x="5557837" y="5845175"/>
              <a:ext cx="238126" cy="21272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7" name="Line 40"/>
            <p:cNvSpPr/>
            <p:nvPr/>
          </p:nvSpPr>
          <p:spPr>
            <a:xfrm flipH="1" flipV="1">
              <a:off x="5656263" y="5716588"/>
              <a:ext cx="139701" cy="14287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8" name="Line 41"/>
            <p:cNvSpPr/>
            <p:nvPr/>
          </p:nvSpPr>
          <p:spPr>
            <a:xfrm flipH="1" flipV="1">
              <a:off x="5662612" y="5588000"/>
              <a:ext cx="142876" cy="1460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89" name="Line 42"/>
            <p:cNvSpPr/>
            <p:nvPr/>
          </p:nvSpPr>
          <p:spPr>
            <a:xfrm flipH="1" flipV="1">
              <a:off x="5529263" y="6016625"/>
              <a:ext cx="284163" cy="28892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90" name="Line 43"/>
            <p:cNvSpPr/>
            <p:nvPr/>
          </p:nvSpPr>
          <p:spPr>
            <a:xfrm flipH="1" flipV="1">
              <a:off x="5503863" y="6116638"/>
              <a:ext cx="285751" cy="28733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91" name="Line 44"/>
            <p:cNvSpPr/>
            <p:nvPr/>
          </p:nvSpPr>
          <p:spPr>
            <a:xfrm flipH="1" flipV="1">
              <a:off x="5513388" y="6257926"/>
              <a:ext cx="238126" cy="2333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192" name="Text Box 45"/>
            <p:cNvSpPr txBox="1"/>
            <p:nvPr/>
          </p:nvSpPr>
          <p:spPr>
            <a:xfrm>
              <a:off x="5086350" y="2867025"/>
              <a:ext cx="728663" cy="745907"/>
            </a:xfrm>
            <a:prstGeom prst="rect">
              <a:avLst/>
            </a:prstGeom>
            <a:noFill/>
            <a:ln w="12700" cap="flat">
              <a:noFill/>
              <a:miter lim="400000"/>
            </a:ln>
            <a:effectLst/>
          </p:spPr>
          <p:txBody>
            <a:bodyPr wrap="square" lIns="37032" tIns="37032" rIns="37032" bIns="37032" numCol="1" anchor="t">
              <a:spAutoFit/>
            </a:bodyPr>
            <a:lstStyle/>
            <a:p>
              <a:pPr algn="just">
                <a:defRPr sz="40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sp>
          <p:nvSpPr>
            <p:cNvPr id="1193" name="Text Box 46"/>
            <p:cNvSpPr txBox="1"/>
            <p:nvPr/>
          </p:nvSpPr>
          <p:spPr>
            <a:xfrm>
              <a:off x="5637212" y="6376988"/>
              <a:ext cx="763588"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r>
                <a:t>+</a:t>
              </a:r>
              <a:r>
                <a:rPr i="0">
                  <a:latin typeface="Symbol" panose="05050102010706020507"/>
                  <a:ea typeface="Symbol" panose="05050102010706020507"/>
                  <a:cs typeface="Symbol" panose="05050102010706020507"/>
                  <a:sym typeface="Symbol" panose="05050102010706020507"/>
                </a:rPr>
                <a:t>D</a:t>
              </a:r>
              <a:r>
                <a:t>r</a:t>
              </a:r>
            </a:p>
          </p:txBody>
        </p:sp>
        <p:sp>
          <p:nvSpPr>
            <p:cNvPr id="1194" name="Text Box 47"/>
            <p:cNvSpPr txBox="1"/>
            <p:nvPr/>
          </p:nvSpPr>
          <p:spPr>
            <a:xfrm>
              <a:off x="4527550" y="2614612"/>
              <a:ext cx="654051" cy="745907"/>
            </a:xfrm>
            <a:prstGeom prst="rect">
              <a:avLst/>
            </a:prstGeom>
            <a:noFill/>
            <a:ln w="12700" cap="flat">
              <a:noFill/>
              <a:miter lim="400000"/>
            </a:ln>
            <a:effectLst/>
          </p:spPr>
          <p:txBody>
            <a:bodyPr wrap="square" lIns="37032" tIns="37032" rIns="37032" bIns="37032" numCol="1" anchor="t">
              <a:spAutoFit/>
            </a:bodyPr>
            <a:lstStyle/>
            <a:p>
              <a:pPr algn="just">
                <a:defRPr sz="40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195" name="Text Box 48"/>
            <p:cNvSpPr txBox="1"/>
            <p:nvPr/>
          </p:nvSpPr>
          <p:spPr>
            <a:xfrm>
              <a:off x="4137025" y="2336800"/>
              <a:ext cx="763588"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r>
                <a:t>+</a:t>
              </a:r>
              <a:r>
                <a:rPr i="0">
                  <a:latin typeface="Symbol" panose="05050102010706020507"/>
                  <a:ea typeface="Symbol" panose="05050102010706020507"/>
                  <a:cs typeface="Symbol" panose="05050102010706020507"/>
                  <a:sym typeface="Symbol" panose="05050102010706020507"/>
                </a:rPr>
                <a:t>D</a:t>
              </a:r>
              <a:r>
                <a:t>s</a:t>
              </a:r>
            </a:p>
          </p:txBody>
        </p:sp>
        <p:sp>
          <p:nvSpPr>
            <p:cNvPr id="1196" name="Text Box 49"/>
            <p:cNvSpPr txBox="1"/>
            <p:nvPr/>
          </p:nvSpPr>
          <p:spPr>
            <a:xfrm>
              <a:off x="1751012" y="3590925"/>
              <a:ext cx="638176"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c</a:t>
              </a:r>
            </a:p>
          </p:txBody>
        </p:sp>
        <p:sp>
          <p:nvSpPr>
            <p:cNvPr id="1197" name="Text Box 50"/>
            <p:cNvSpPr txBox="1"/>
            <p:nvPr/>
          </p:nvSpPr>
          <p:spPr>
            <a:xfrm>
              <a:off x="2049462" y="3883025"/>
              <a:ext cx="800101"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a</a:t>
              </a:r>
            </a:p>
          </p:txBody>
        </p:sp>
        <p:sp>
          <p:nvSpPr>
            <p:cNvPr id="1198" name="Rectangle 51"/>
            <p:cNvSpPr/>
            <p:nvPr/>
          </p:nvSpPr>
          <p:spPr>
            <a:xfrm>
              <a:off x="1804987" y="3670300"/>
              <a:ext cx="638176" cy="625476"/>
            </a:xfrm>
            <a:prstGeom prst="rect">
              <a:avLst/>
            </a:prstGeom>
            <a:noFill/>
            <a:ln w="9525" cap="flat">
              <a:solidFill>
                <a:srgbClr val="000000"/>
              </a:solidFill>
              <a:prstDash val="solid"/>
              <a:miter lim="800000"/>
            </a:ln>
            <a:effectLst/>
          </p:spPr>
          <p:txBody>
            <a:bodyPr wrap="square" lIns="45719" tIns="45719" rIns="45719" bIns="45719" numCol="1" anchor="t">
              <a:noAutofit/>
            </a:bodyPr>
            <a:lstStyle/>
            <a:p>
              <a:endParaRPr/>
            </a:p>
          </p:txBody>
        </p:sp>
        <p:sp>
          <p:nvSpPr>
            <p:cNvPr id="1199" name="Line 52"/>
            <p:cNvSpPr/>
            <p:nvPr/>
          </p:nvSpPr>
          <p:spPr>
            <a:xfrm>
              <a:off x="2117725" y="3670300"/>
              <a:ext cx="1" cy="611188"/>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200" name="Line 53"/>
            <p:cNvSpPr/>
            <p:nvPr/>
          </p:nvSpPr>
          <p:spPr>
            <a:xfrm>
              <a:off x="1804987" y="3989387"/>
              <a:ext cx="638176"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201" name="Text Box 54"/>
            <p:cNvSpPr txBox="1"/>
            <p:nvPr/>
          </p:nvSpPr>
          <p:spPr>
            <a:xfrm>
              <a:off x="2062162" y="3590925"/>
              <a:ext cx="638176"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b</a:t>
              </a:r>
            </a:p>
          </p:txBody>
        </p:sp>
        <p:sp>
          <p:nvSpPr>
            <p:cNvPr id="1202" name="Line 56"/>
            <p:cNvSpPr/>
            <p:nvPr/>
          </p:nvSpPr>
          <p:spPr>
            <a:xfrm>
              <a:off x="4106862" y="2844800"/>
              <a:ext cx="1408113" cy="1"/>
            </a:xfrm>
            <a:prstGeom prst="line">
              <a:avLst/>
            </a:prstGeom>
            <a:noFill/>
            <a:ln w="38100" cap="flat">
              <a:solidFill>
                <a:srgbClr val="FF5050"/>
              </a:solidFill>
              <a:prstDash val="dash"/>
              <a:round/>
            </a:ln>
            <a:effectLst/>
          </p:spPr>
          <p:txBody>
            <a:bodyPr wrap="square" lIns="45719" tIns="45719" rIns="45719" bIns="45719" numCol="1" anchor="t">
              <a:noAutofit/>
            </a:bodyPr>
            <a:lstStyle/>
            <a:p>
              <a:endParaRPr/>
            </a:p>
          </p:txBody>
        </p:sp>
        <p:sp>
          <p:nvSpPr>
            <p:cNvPr id="1203" name="Line 57"/>
            <p:cNvSpPr/>
            <p:nvPr/>
          </p:nvSpPr>
          <p:spPr>
            <a:xfrm flipH="1">
              <a:off x="5500687" y="2844800"/>
              <a:ext cx="1" cy="3629026"/>
            </a:xfrm>
            <a:prstGeom prst="line">
              <a:avLst/>
            </a:prstGeom>
            <a:noFill/>
            <a:ln w="38100" cap="flat">
              <a:solidFill>
                <a:srgbClr val="FF5050"/>
              </a:solidFill>
              <a:prstDash val="dash"/>
              <a:round/>
            </a:ln>
            <a:effectLst/>
          </p:spPr>
          <p:txBody>
            <a:bodyPr wrap="square" lIns="45719" tIns="45719" rIns="45719" bIns="45719" numCol="1" anchor="t">
              <a:noAutofit/>
            </a:bodyPr>
            <a:lstStyle/>
            <a:p>
              <a:endParaRPr/>
            </a:p>
          </p:txBody>
        </p:sp>
        <p:sp>
          <p:nvSpPr>
            <p:cNvPr id="1204" name="Freeform 58"/>
            <p:cNvSpPr/>
            <p:nvPr/>
          </p:nvSpPr>
          <p:spPr>
            <a:xfrm>
              <a:off x="5065712" y="5878513"/>
              <a:ext cx="434976" cy="5953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457" y="11617"/>
                  </a:lnTo>
                  <a:lnTo>
                    <a:pt x="20913" y="0"/>
                  </a:lnTo>
                  <a:lnTo>
                    <a:pt x="21600" y="21055"/>
                  </a:lnTo>
                  <a:lnTo>
                    <a:pt x="0" y="21600"/>
                  </a:lnTo>
                  <a:close/>
                </a:path>
              </a:pathLst>
            </a:custGeom>
            <a:solidFill>
              <a:srgbClr val="CC0066"/>
            </a:solidFill>
            <a:ln w="9525" cap="flat">
              <a:solidFill>
                <a:srgbClr val="000000"/>
              </a:solidFill>
              <a:prstDash val="solid"/>
              <a:round/>
            </a:ln>
            <a:effectLst/>
          </p:spPr>
          <p:txBody>
            <a:bodyPr wrap="square" lIns="45719" tIns="45719" rIns="45719" bIns="45719" numCol="1" anchor="t">
              <a:noAutofit/>
            </a:bodyPr>
            <a:lstStyle/>
            <a:p>
              <a:endParaRPr/>
            </a:p>
          </p:txBody>
        </p:sp>
        <p:sp>
          <p:nvSpPr>
            <p:cNvPr id="1205" name="Text Box 59"/>
            <p:cNvSpPr txBox="1"/>
            <p:nvPr/>
          </p:nvSpPr>
          <p:spPr>
            <a:xfrm>
              <a:off x="4137025" y="2773362"/>
              <a:ext cx="444501"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206" name="Text Box 60"/>
            <p:cNvSpPr txBox="1"/>
            <p:nvPr/>
          </p:nvSpPr>
          <p:spPr>
            <a:xfrm>
              <a:off x="5346700" y="6376988"/>
              <a:ext cx="298451"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grpSp>
      <p:sp>
        <p:nvSpPr>
          <p:cNvPr id="1208" name="Text Box 55"/>
          <p:cNvSpPr txBox="1"/>
          <p:nvPr/>
        </p:nvSpPr>
        <p:spPr>
          <a:xfrm>
            <a:off x="0" y="4724400"/>
            <a:ext cx="4427538" cy="1564640"/>
          </a:xfrm>
          <a:prstGeom prst="rect">
            <a:avLst/>
          </a:prstGeom>
          <a:ln w="12700">
            <a:miter lim="400000"/>
          </a:ln>
        </p:spPr>
        <p:txBody>
          <a:bodyPr lIns="45719" rIns="45719">
            <a:spAutoFit/>
          </a:bodyPr>
          <a:lstStyle/>
          <a:p>
            <a:pPr algn="just">
              <a:defRPr sz="2400"/>
            </a:pPr>
            <a:endParaRPr/>
          </a:p>
          <a:p>
            <a:pPr algn="just">
              <a:defRPr sz="2400"/>
            </a:pPr>
            <a:r>
              <a:t>    (a) Histogram before transform</a:t>
            </a:r>
          </a:p>
          <a:p>
            <a:pPr algn="just">
              <a:defRPr sz="2400"/>
            </a:pPr>
            <a:r>
              <a:t>    (b) Transform function</a:t>
            </a:r>
          </a:p>
          <a:p>
            <a:pPr algn="just">
              <a:defRPr sz="2400"/>
            </a:pPr>
            <a:r>
              <a:t>    (c) Histogram after transform</a:t>
            </a:r>
          </a:p>
        </p:txBody>
      </p:sp>
    </p:spTree>
    <p:extLst>
      <p:ext uri="{BB962C8B-B14F-4D97-AF65-F5344CB8AC3E}">
        <p14:creationId xmlns:p14="http://schemas.microsoft.com/office/powerpoint/2010/main" val="199761508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7" name="Group 62"/>
          <p:cNvGrpSpPr/>
          <p:nvPr/>
        </p:nvGrpSpPr>
        <p:grpSpPr>
          <a:xfrm>
            <a:off x="-14289" y="-1"/>
            <a:ext cx="9158290" cy="6872290"/>
            <a:chOff x="0" y="0"/>
            <a:chExt cx="9158288" cy="6872287"/>
          </a:xfrm>
        </p:grpSpPr>
        <p:sp>
          <p:nvSpPr>
            <p:cNvPr id="1210" name="Rectangle 3"/>
            <p:cNvSpPr/>
            <p:nvPr/>
          </p:nvSpPr>
          <p:spPr>
            <a:xfrm>
              <a:off x="-1" y="3367088"/>
              <a:ext cx="4557714" cy="3505200"/>
            </a:xfrm>
            <a:prstGeom prst="rect">
              <a:avLst/>
            </a:prstGeom>
            <a:solidFill>
              <a:srgbClr val="FFFFFF"/>
            </a:solidFill>
            <a:ln w="9525" cap="flat">
              <a:solidFill>
                <a:srgbClr val="000000"/>
              </a:solidFill>
              <a:prstDash val="solid"/>
              <a:miter lim="800000"/>
            </a:ln>
            <a:effectLst/>
          </p:spPr>
          <p:txBody>
            <a:bodyPr wrap="square" lIns="45719" tIns="45719" rIns="45719" bIns="45719" numCol="1" anchor="ctr">
              <a:noAutofit/>
            </a:bodyPr>
            <a:lstStyle/>
            <a:p>
              <a:endParaRPr/>
            </a:p>
          </p:txBody>
        </p:sp>
        <p:pic>
          <p:nvPicPr>
            <p:cNvPr id="1211" name="Picture 4" descr="Picture 4"/>
            <p:cNvPicPr>
              <a:picLocks noChangeAspect="1"/>
            </p:cNvPicPr>
            <p:nvPr/>
          </p:nvPicPr>
          <p:blipFill>
            <a:blip r:embed="rId2"/>
            <a:stretch>
              <a:fillRect/>
            </a:stretch>
          </p:blipFill>
          <p:spPr>
            <a:xfrm>
              <a:off x="4459287" y="3387725"/>
              <a:ext cx="4699002" cy="3470276"/>
            </a:xfrm>
            <a:prstGeom prst="rect">
              <a:avLst/>
            </a:prstGeom>
            <a:ln w="12700" cap="flat">
              <a:noFill/>
              <a:miter lim="400000"/>
              <a:headEnd/>
              <a:tailEnd/>
            </a:ln>
            <a:effectLst/>
          </p:spPr>
        </p:pic>
        <p:pic>
          <p:nvPicPr>
            <p:cNvPr id="1212" name="Picture 5" descr="Picture 5"/>
            <p:cNvPicPr>
              <a:picLocks noChangeAspect="1"/>
            </p:cNvPicPr>
            <p:nvPr/>
          </p:nvPicPr>
          <p:blipFill>
            <a:blip r:embed="rId3"/>
            <a:stretch>
              <a:fillRect/>
            </a:stretch>
          </p:blipFill>
          <p:spPr>
            <a:xfrm>
              <a:off x="4456112" y="17462"/>
              <a:ext cx="4702177" cy="3414714"/>
            </a:xfrm>
            <a:prstGeom prst="rect">
              <a:avLst/>
            </a:prstGeom>
            <a:ln w="12700" cap="flat">
              <a:noFill/>
              <a:miter lim="400000"/>
              <a:headEnd/>
              <a:tailEnd/>
            </a:ln>
            <a:effectLst/>
          </p:spPr>
        </p:pic>
        <p:pic>
          <p:nvPicPr>
            <p:cNvPr id="1213" name="Picture 6" descr="Picture 6"/>
            <p:cNvPicPr>
              <a:picLocks noChangeAspect="1"/>
            </p:cNvPicPr>
            <p:nvPr/>
          </p:nvPicPr>
          <p:blipFill>
            <a:blip r:embed="rId4"/>
            <a:stretch>
              <a:fillRect/>
            </a:stretch>
          </p:blipFill>
          <p:spPr>
            <a:xfrm>
              <a:off x="14287" y="-1"/>
              <a:ext cx="4522789" cy="3402014"/>
            </a:xfrm>
            <a:prstGeom prst="rect">
              <a:avLst/>
            </a:prstGeom>
            <a:ln w="12700" cap="flat">
              <a:noFill/>
              <a:miter lim="400000"/>
              <a:headEnd/>
              <a:tailEnd/>
            </a:ln>
            <a:effectLst/>
          </p:spPr>
        </p:pic>
        <p:sp>
          <p:nvSpPr>
            <p:cNvPr id="1214" name="Line 7"/>
            <p:cNvSpPr/>
            <p:nvPr/>
          </p:nvSpPr>
          <p:spPr>
            <a:xfrm flipV="1">
              <a:off x="5513388" y="2859087"/>
              <a:ext cx="1" cy="3567114"/>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215" name="Line 8"/>
            <p:cNvSpPr/>
            <p:nvPr/>
          </p:nvSpPr>
          <p:spPr>
            <a:xfrm flipH="1" flipV="1">
              <a:off x="2382838" y="2859087"/>
              <a:ext cx="3130550"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216" name="Line 9"/>
            <p:cNvSpPr/>
            <p:nvPr/>
          </p:nvSpPr>
          <p:spPr>
            <a:xfrm flipV="1">
              <a:off x="5792788" y="2709862"/>
              <a:ext cx="1" cy="3716339"/>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217" name="Line 10"/>
            <p:cNvSpPr/>
            <p:nvPr/>
          </p:nvSpPr>
          <p:spPr>
            <a:xfrm flipH="1" flipV="1">
              <a:off x="2382838" y="2714625"/>
              <a:ext cx="3413125"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218" name="Line 11"/>
            <p:cNvSpPr/>
            <p:nvPr/>
          </p:nvSpPr>
          <p:spPr>
            <a:xfrm flipH="1">
              <a:off x="5368925" y="6288088"/>
              <a:ext cx="144463" cy="14287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19" name="Line 12"/>
            <p:cNvSpPr/>
            <p:nvPr/>
          </p:nvSpPr>
          <p:spPr>
            <a:xfrm flipH="1">
              <a:off x="5227638" y="6145213"/>
              <a:ext cx="285751" cy="2857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0" name="Line 13"/>
            <p:cNvSpPr/>
            <p:nvPr/>
          </p:nvSpPr>
          <p:spPr>
            <a:xfrm flipH="1">
              <a:off x="5368925" y="5999163"/>
              <a:ext cx="144463" cy="1460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1" name="Line 14"/>
            <p:cNvSpPr/>
            <p:nvPr/>
          </p:nvSpPr>
          <p:spPr>
            <a:xfrm flipH="1">
              <a:off x="3948112" y="2859087"/>
              <a:ext cx="142877"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2" name="Line 15"/>
            <p:cNvSpPr/>
            <p:nvPr/>
          </p:nvSpPr>
          <p:spPr>
            <a:xfrm flipH="1">
              <a:off x="2382838" y="2859087"/>
              <a:ext cx="144463"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3" name="Line 16"/>
            <p:cNvSpPr/>
            <p:nvPr/>
          </p:nvSpPr>
          <p:spPr>
            <a:xfrm flipH="1">
              <a:off x="2527300" y="2859087"/>
              <a:ext cx="139701"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4" name="Line 17"/>
            <p:cNvSpPr/>
            <p:nvPr/>
          </p:nvSpPr>
          <p:spPr>
            <a:xfrm flipH="1">
              <a:off x="2667000"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5" name="Line 18"/>
            <p:cNvSpPr/>
            <p:nvPr/>
          </p:nvSpPr>
          <p:spPr>
            <a:xfrm flipH="1">
              <a:off x="2808287"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6" name="Line 19"/>
            <p:cNvSpPr/>
            <p:nvPr/>
          </p:nvSpPr>
          <p:spPr>
            <a:xfrm flipH="1">
              <a:off x="2951162"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7" name="Line 20"/>
            <p:cNvSpPr/>
            <p:nvPr/>
          </p:nvSpPr>
          <p:spPr>
            <a:xfrm flipH="1">
              <a:off x="3094037"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8" name="Line 21"/>
            <p:cNvSpPr/>
            <p:nvPr/>
          </p:nvSpPr>
          <p:spPr>
            <a:xfrm flipH="1">
              <a:off x="3236913"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29" name="Line 22"/>
            <p:cNvSpPr/>
            <p:nvPr/>
          </p:nvSpPr>
          <p:spPr>
            <a:xfrm flipH="1">
              <a:off x="3378200" y="2859087"/>
              <a:ext cx="142876"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0" name="Line 23"/>
            <p:cNvSpPr/>
            <p:nvPr/>
          </p:nvSpPr>
          <p:spPr>
            <a:xfrm flipH="1">
              <a:off x="3521075"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1" name="Line 24"/>
            <p:cNvSpPr/>
            <p:nvPr/>
          </p:nvSpPr>
          <p:spPr>
            <a:xfrm flipH="1">
              <a:off x="3662363" y="2859087"/>
              <a:ext cx="144463"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2" name="Line 25"/>
            <p:cNvSpPr/>
            <p:nvPr/>
          </p:nvSpPr>
          <p:spPr>
            <a:xfrm flipH="1">
              <a:off x="3806825" y="2859087"/>
              <a:ext cx="141288" cy="14128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3" name="Line 26"/>
            <p:cNvSpPr/>
            <p:nvPr/>
          </p:nvSpPr>
          <p:spPr>
            <a:xfrm flipH="1" flipV="1">
              <a:off x="2382838" y="2714625"/>
              <a:ext cx="144463"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4" name="Line 27"/>
            <p:cNvSpPr/>
            <p:nvPr/>
          </p:nvSpPr>
          <p:spPr>
            <a:xfrm flipH="1" flipV="1">
              <a:off x="2527300" y="2714625"/>
              <a:ext cx="139701"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5" name="Line 28"/>
            <p:cNvSpPr/>
            <p:nvPr/>
          </p:nvSpPr>
          <p:spPr>
            <a:xfrm flipH="1" flipV="1">
              <a:off x="2667000"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6" name="Line 29"/>
            <p:cNvSpPr/>
            <p:nvPr/>
          </p:nvSpPr>
          <p:spPr>
            <a:xfrm flipH="1" flipV="1">
              <a:off x="2808287"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7" name="Line 30"/>
            <p:cNvSpPr/>
            <p:nvPr/>
          </p:nvSpPr>
          <p:spPr>
            <a:xfrm flipH="1" flipV="1">
              <a:off x="2951162"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8" name="Line 31"/>
            <p:cNvSpPr/>
            <p:nvPr/>
          </p:nvSpPr>
          <p:spPr>
            <a:xfrm flipH="1" flipV="1">
              <a:off x="3094037"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39" name="Line 32"/>
            <p:cNvSpPr/>
            <p:nvPr/>
          </p:nvSpPr>
          <p:spPr>
            <a:xfrm flipH="1" flipV="1">
              <a:off x="3236913"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0" name="Line 33"/>
            <p:cNvSpPr/>
            <p:nvPr/>
          </p:nvSpPr>
          <p:spPr>
            <a:xfrm flipH="1" flipV="1">
              <a:off x="3378200"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1" name="Line 34"/>
            <p:cNvSpPr/>
            <p:nvPr/>
          </p:nvSpPr>
          <p:spPr>
            <a:xfrm flipH="1" flipV="1">
              <a:off x="3521075"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2" name="Line 35"/>
            <p:cNvSpPr/>
            <p:nvPr/>
          </p:nvSpPr>
          <p:spPr>
            <a:xfrm flipH="1" flipV="1">
              <a:off x="3662363" y="2714625"/>
              <a:ext cx="144463"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3" name="Line 36"/>
            <p:cNvSpPr/>
            <p:nvPr/>
          </p:nvSpPr>
          <p:spPr>
            <a:xfrm flipH="1" flipV="1">
              <a:off x="3806825" y="2714625"/>
              <a:ext cx="141288"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4" name="Line 37"/>
            <p:cNvSpPr/>
            <p:nvPr/>
          </p:nvSpPr>
          <p:spPr>
            <a:xfrm flipH="1" flipV="1">
              <a:off x="3948112" y="2714625"/>
              <a:ext cx="142876" cy="1444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5" name="Line 38"/>
            <p:cNvSpPr/>
            <p:nvPr/>
          </p:nvSpPr>
          <p:spPr>
            <a:xfrm flipH="1" flipV="1">
              <a:off x="5513388" y="5859463"/>
              <a:ext cx="282576" cy="2857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6" name="Line 39"/>
            <p:cNvSpPr/>
            <p:nvPr/>
          </p:nvSpPr>
          <p:spPr>
            <a:xfrm flipH="1" flipV="1">
              <a:off x="5557837" y="5845175"/>
              <a:ext cx="238126" cy="21272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7" name="Line 40"/>
            <p:cNvSpPr/>
            <p:nvPr/>
          </p:nvSpPr>
          <p:spPr>
            <a:xfrm flipH="1" flipV="1">
              <a:off x="5656263" y="5716588"/>
              <a:ext cx="139701" cy="14287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8" name="Line 41"/>
            <p:cNvSpPr/>
            <p:nvPr/>
          </p:nvSpPr>
          <p:spPr>
            <a:xfrm flipH="1" flipV="1">
              <a:off x="5662612" y="5588000"/>
              <a:ext cx="142876" cy="1460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49" name="Line 42"/>
            <p:cNvSpPr/>
            <p:nvPr/>
          </p:nvSpPr>
          <p:spPr>
            <a:xfrm flipH="1" flipV="1">
              <a:off x="5529263" y="6016625"/>
              <a:ext cx="284163" cy="288926"/>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50" name="Line 43"/>
            <p:cNvSpPr/>
            <p:nvPr/>
          </p:nvSpPr>
          <p:spPr>
            <a:xfrm flipH="1" flipV="1">
              <a:off x="5503863" y="6116638"/>
              <a:ext cx="285751" cy="287338"/>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51" name="Line 44"/>
            <p:cNvSpPr/>
            <p:nvPr/>
          </p:nvSpPr>
          <p:spPr>
            <a:xfrm flipH="1" flipV="1">
              <a:off x="5513388" y="6257926"/>
              <a:ext cx="238126" cy="233363"/>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252" name="Text Box 45"/>
            <p:cNvSpPr txBox="1"/>
            <p:nvPr/>
          </p:nvSpPr>
          <p:spPr>
            <a:xfrm>
              <a:off x="5842000" y="2867025"/>
              <a:ext cx="1685926" cy="745907"/>
            </a:xfrm>
            <a:prstGeom prst="rect">
              <a:avLst/>
            </a:prstGeom>
            <a:noFill/>
            <a:ln w="12700" cap="flat">
              <a:noFill/>
              <a:miter lim="400000"/>
            </a:ln>
            <a:effectLst/>
          </p:spPr>
          <p:txBody>
            <a:bodyPr wrap="square" lIns="37032" tIns="37032" rIns="37032" bIns="37032" numCol="1" anchor="t">
              <a:spAutoFit/>
            </a:bodyPr>
            <a:lstStyle/>
            <a:p>
              <a:pPr algn="just">
                <a:defRPr sz="40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t>r</a:t>
              </a:r>
              <a:r>
                <a:rPr baseline="-25000"/>
                <a:t>j </a:t>
              </a:r>
              <a:r>
                <a:t>+</a:t>
              </a:r>
              <a:r>
                <a:rPr i="0">
                  <a:latin typeface="Symbol" panose="05050102010706020507"/>
                  <a:ea typeface="Symbol" panose="05050102010706020507"/>
                  <a:cs typeface="Symbol" panose="05050102010706020507"/>
                  <a:sym typeface="Symbol" panose="05050102010706020507"/>
                </a:rPr>
                <a:t>D</a:t>
              </a:r>
              <a:r>
                <a:t>r</a:t>
              </a:r>
            </a:p>
          </p:txBody>
        </p:sp>
        <p:sp>
          <p:nvSpPr>
            <p:cNvPr id="1253" name="Text Box 46"/>
            <p:cNvSpPr txBox="1"/>
            <p:nvPr/>
          </p:nvSpPr>
          <p:spPr>
            <a:xfrm>
              <a:off x="5637212" y="6376988"/>
              <a:ext cx="763588"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r>
                <a:t>+</a:t>
              </a:r>
              <a:r>
                <a:rPr i="0">
                  <a:latin typeface="Symbol" panose="05050102010706020507"/>
                  <a:ea typeface="Symbol" panose="05050102010706020507"/>
                  <a:cs typeface="Symbol" panose="05050102010706020507"/>
                  <a:sym typeface="Symbol" panose="05050102010706020507"/>
                </a:rPr>
                <a:t>D</a:t>
              </a:r>
              <a:r>
                <a:t>r</a:t>
              </a:r>
            </a:p>
          </p:txBody>
        </p:sp>
        <p:sp>
          <p:nvSpPr>
            <p:cNvPr id="1254" name="Text Box 47"/>
            <p:cNvSpPr txBox="1"/>
            <p:nvPr/>
          </p:nvSpPr>
          <p:spPr>
            <a:xfrm>
              <a:off x="5035550" y="1946275"/>
              <a:ext cx="1684338" cy="745907"/>
            </a:xfrm>
            <a:prstGeom prst="rect">
              <a:avLst/>
            </a:prstGeom>
            <a:noFill/>
            <a:ln w="12700" cap="flat">
              <a:noFill/>
              <a:miter lim="400000"/>
            </a:ln>
            <a:effectLst/>
          </p:spPr>
          <p:txBody>
            <a:bodyPr wrap="square" lIns="37032" tIns="37032" rIns="37032" bIns="37032" numCol="1" anchor="t">
              <a:spAutoFit/>
            </a:bodyPr>
            <a:lstStyle/>
            <a:p>
              <a:pPr algn="just">
                <a:defRPr sz="4000" i="1">
                  <a:solidFill>
                    <a:srgbClr val="CC0066"/>
                  </a:solidFill>
                  <a:latin typeface="Times New Roman" panose="02020603050405020304"/>
                  <a:ea typeface="Times New Roman" panose="02020603050405020304"/>
                  <a:cs typeface="Times New Roman" panose="02020603050405020304"/>
                  <a:sym typeface="Times New Roman" panose="02020603050405020304"/>
                </a:defRPr>
              </a:pPr>
              <a:r>
                <a:t>s</a:t>
              </a:r>
              <a:r>
                <a:rPr baseline="-25000"/>
                <a:t>j </a:t>
              </a:r>
              <a:r>
                <a:t>+</a:t>
              </a:r>
              <a:r>
                <a:rPr i="0">
                  <a:latin typeface="Symbol" panose="05050102010706020507"/>
                  <a:ea typeface="Symbol" panose="05050102010706020507"/>
                  <a:cs typeface="Symbol" panose="05050102010706020507"/>
                  <a:sym typeface="Symbol" panose="05050102010706020507"/>
                </a:rPr>
                <a:t>D</a:t>
              </a:r>
              <a:r>
                <a:t>s</a:t>
              </a:r>
            </a:p>
          </p:txBody>
        </p:sp>
        <p:sp>
          <p:nvSpPr>
            <p:cNvPr id="1255" name="Text Box 48"/>
            <p:cNvSpPr txBox="1"/>
            <p:nvPr/>
          </p:nvSpPr>
          <p:spPr>
            <a:xfrm>
              <a:off x="4137025" y="2336800"/>
              <a:ext cx="763588"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r>
                <a:t>+</a:t>
              </a:r>
              <a:r>
                <a:rPr i="0">
                  <a:latin typeface="Symbol" panose="05050102010706020507"/>
                  <a:ea typeface="Symbol" panose="05050102010706020507"/>
                  <a:cs typeface="Symbol" panose="05050102010706020507"/>
                  <a:sym typeface="Symbol" panose="05050102010706020507"/>
                </a:rPr>
                <a:t>D</a:t>
              </a:r>
              <a:r>
                <a:t>s</a:t>
              </a:r>
            </a:p>
          </p:txBody>
        </p:sp>
        <p:sp>
          <p:nvSpPr>
            <p:cNvPr id="1256" name="Text Box 49"/>
            <p:cNvSpPr txBox="1"/>
            <p:nvPr/>
          </p:nvSpPr>
          <p:spPr>
            <a:xfrm>
              <a:off x="1751012" y="3590925"/>
              <a:ext cx="638176"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c</a:t>
              </a:r>
            </a:p>
          </p:txBody>
        </p:sp>
        <p:sp>
          <p:nvSpPr>
            <p:cNvPr id="1257" name="Text Box 50"/>
            <p:cNvSpPr txBox="1"/>
            <p:nvPr/>
          </p:nvSpPr>
          <p:spPr>
            <a:xfrm>
              <a:off x="2049462" y="3883025"/>
              <a:ext cx="800101"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a</a:t>
              </a:r>
            </a:p>
          </p:txBody>
        </p:sp>
        <p:sp>
          <p:nvSpPr>
            <p:cNvPr id="1258" name="Rectangle 51"/>
            <p:cNvSpPr/>
            <p:nvPr/>
          </p:nvSpPr>
          <p:spPr>
            <a:xfrm>
              <a:off x="1804987" y="3670300"/>
              <a:ext cx="638176" cy="625476"/>
            </a:xfrm>
            <a:prstGeom prst="rect">
              <a:avLst/>
            </a:prstGeom>
            <a:noFill/>
            <a:ln w="9525" cap="flat">
              <a:solidFill>
                <a:srgbClr val="000000"/>
              </a:solidFill>
              <a:prstDash val="solid"/>
              <a:miter lim="800000"/>
            </a:ln>
            <a:effectLst/>
          </p:spPr>
          <p:txBody>
            <a:bodyPr wrap="square" lIns="45719" tIns="45719" rIns="45719" bIns="45719" numCol="1" anchor="t">
              <a:noAutofit/>
            </a:bodyPr>
            <a:lstStyle/>
            <a:p>
              <a:endParaRPr/>
            </a:p>
          </p:txBody>
        </p:sp>
        <p:sp>
          <p:nvSpPr>
            <p:cNvPr id="1259" name="Line 52"/>
            <p:cNvSpPr/>
            <p:nvPr/>
          </p:nvSpPr>
          <p:spPr>
            <a:xfrm>
              <a:off x="2117725" y="3670300"/>
              <a:ext cx="1" cy="611188"/>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260" name="Line 53"/>
            <p:cNvSpPr/>
            <p:nvPr/>
          </p:nvSpPr>
          <p:spPr>
            <a:xfrm>
              <a:off x="1804987" y="3989387"/>
              <a:ext cx="638176" cy="1"/>
            </a:xfrm>
            <a:prstGeom prst="line">
              <a:avLst/>
            </a:prstGeom>
            <a:noFill/>
            <a:ln w="9525" cap="flat">
              <a:solidFill>
                <a:srgbClr val="000000"/>
              </a:solidFill>
              <a:prstDash val="solid"/>
              <a:round/>
            </a:ln>
            <a:effectLst/>
          </p:spPr>
          <p:txBody>
            <a:bodyPr wrap="square" lIns="45719" tIns="45719" rIns="45719" bIns="45719" numCol="1" anchor="t">
              <a:noAutofit/>
            </a:bodyPr>
            <a:lstStyle/>
            <a:p>
              <a:endParaRPr/>
            </a:p>
          </p:txBody>
        </p:sp>
        <p:sp>
          <p:nvSpPr>
            <p:cNvPr id="1261" name="Text Box 54"/>
            <p:cNvSpPr txBox="1"/>
            <p:nvPr/>
          </p:nvSpPr>
          <p:spPr>
            <a:xfrm>
              <a:off x="2062162" y="3590925"/>
              <a:ext cx="638176" cy="396241"/>
            </a:xfrm>
            <a:prstGeom prst="rect">
              <a:avLst/>
            </a:prstGeom>
            <a:noFill/>
            <a:ln w="12700" cap="flat">
              <a:noFill/>
              <a:miter lim="400000"/>
            </a:ln>
            <a:effectLst/>
          </p:spPr>
          <p:txBody>
            <a:bodyPr wrap="square" lIns="45719" tIns="45719" rIns="45719" bIns="45719" numCol="1" anchor="t">
              <a:spAutoFit/>
            </a:bodyPr>
            <a:lstStyle>
              <a:lvl1pPr algn="just">
                <a:defRPr sz="2000"/>
              </a:lvl1pPr>
            </a:lstStyle>
            <a:p>
              <a:r>
                <a:t>b</a:t>
              </a:r>
            </a:p>
          </p:txBody>
        </p:sp>
        <p:sp>
          <p:nvSpPr>
            <p:cNvPr id="1262" name="Line 56"/>
            <p:cNvSpPr/>
            <p:nvPr/>
          </p:nvSpPr>
          <p:spPr>
            <a:xfrm>
              <a:off x="4106862" y="2714625"/>
              <a:ext cx="1727201" cy="1"/>
            </a:xfrm>
            <a:prstGeom prst="line">
              <a:avLst/>
            </a:prstGeom>
            <a:noFill/>
            <a:ln w="38100" cap="flat">
              <a:solidFill>
                <a:srgbClr val="FF5050"/>
              </a:solidFill>
              <a:prstDash val="dash"/>
              <a:round/>
            </a:ln>
            <a:effectLst/>
          </p:spPr>
          <p:txBody>
            <a:bodyPr wrap="square" lIns="45719" tIns="45719" rIns="45719" bIns="45719" numCol="1" anchor="t">
              <a:noAutofit/>
            </a:bodyPr>
            <a:lstStyle/>
            <a:p>
              <a:endParaRPr/>
            </a:p>
          </p:txBody>
        </p:sp>
        <p:sp>
          <p:nvSpPr>
            <p:cNvPr id="1263" name="Line 57"/>
            <p:cNvSpPr/>
            <p:nvPr/>
          </p:nvSpPr>
          <p:spPr>
            <a:xfrm flipH="1">
              <a:off x="5791200" y="2686050"/>
              <a:ext cx="1" cy="3787776"/>
            </a:xfrm>
            <a:prstGeom prst="line">
              <a:avLst/>
            </a:prstGeom>
            <a:noFill/>
            <a:ln w="38100" cap="flat">
              <a:solidFill>
                <a:srgbClr val="FF5050"/>
              </a:solidFill>
              <a:prstDash val="dash"/>
              <a:round/>
            </a:ln>
            <a:effectLst/>
          </p:spPr>
          <p:txBody>
            <a:bodyPr wrap="square" lIns="45719" tIns="45719" rIns="45719" bIns="45719" numCol="1" anchor="t">
              <a:noAutofit/>
            </a:bodyPr>
            <a:lstStyle/>
            <a:p>
              <a:endParaRPr/>
            </a:p>
          </p:txBody>
        </p:sp>
        <p:sp>
          <p:nvSpPr>
            <p:cNvPr id="1264" name="Freeform 58"/>
            <p:cNvSpPr/>
            <p:nvPr/>
          </p:nvSpPr>
          <p:spPr>
            <a:xfrm>
              <a:off x="5065712" y="5384800"/>
              <a:ext cx="739776" cy="11033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457" y="11617"/>
                  </a:lnTo>
                  <a:lnTo>
                    <a:pt x="20913" y="0"/>
                  </a:lnTo>
                  <a:lnTo>
                    <a:pt x="21600" y="21055"/>
                  </a:lnTo>
                  <a:lnTo>
                    <a:pt x="0" y="21600"/>
                  </a:lnTo>
                  <a:close/>
                </a:path>
              </a:pathLst>
            </a:custGeom>
            <a:solidFill>
              <a:srgbClr val="CC0066"/>
            </a:solidFill>
            <a:ln w="9525" cap="flat">
              <a:solidFill>
                <a:srgbClr val="000000"/>
              </a:solidFill>
              <a:prstDash val="solid"/>
              <a:round/>
            </a:ln>
            <a:effectLst/>
          </p:spPr>
          <p:txBody>
            <a:bodyPr wrap="square" lIns="45719" tIns="45719" rIns="45719" bIns="45719" numCol="1" anchor="t">
              <a:noAutofit/>
            </a:bodyPr>
            <a:lstStyle/>
            <a:p>
              <a:endParaRPr/>
            </a:p>
          </p:txBody>
        </p:sp>
        <p:sp>
          <p:nvSpPr>
            <p:cNvPr id="1265" name="Text Box 59"/>
            <p:cNvSpPr txBox="1"/>
            <p:nvPr/>
          </p:nvSpPr>
          <p:spPr>
            <a:xfrm>
              <a:off x="4137025" y="2773362"/>
              <a:ext cx="444501"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266" name="Text Box 60"/>
            <p:cNvSpPr txBox="1"/>
            <p:nvPr/>
          </p:nvSpPr>
          <p:spPr>
            <a:xfrm>
              <a:off x="5346700" y="6376988"/>
              <a:ext cx="298451" cy="403637"/>
            </a:xfrm>
            <a:prstGeom prst="rect">
              <a:avLst/>
            </a:prstGeom>
            <a:noFill/>
            <a:ln w="12700" cap="flat">
              <a:noFill/>
              <a:miter lim="400000"/>
            </a:ln>
            <a:effectLst/>
          </p:spPr>
          <p:txBody>
            <a:bodyPr wrap="square" lIns="37032" tIns="37032" rIns="37032" bIns="37032" numCol="1" anchor="t">
              <a:spAutoFit/>
            </a:bodyPr>
            <a:lstStyle/>
            <a:p>
              <a:pPr algn="just">
                <a:defRPr sz="2000"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grpSp>
      <p:sp>
        <p:nvSpPr>
          <p:cNvPr id="1268" name="Text Box 55"/>
          <p:cNvSpPr txBox="1"/>
          <p:nvPr/>
        </p:nvSpPr>
        <p:spPr>
          <a:xfrm>
            <a:off x="152400" y="4876800"/>
            <a:ext cx="4427538" cy="1196340"/>
          </a:xfrm>
          <a:prstGeom prst="rect">
            <a:avLst/>
          </a:prstGeom>
          <a:ln w="12700">
            <a:miter lim="400000"/>
          </a:ln>
        </p:spPr>
        <p:txBody>
          <a:bodyPr lIns="45719" rIns="45719">
            <a:spAutoFit/>
          </a:bodyPr>
          <a:lstStyle/>
          <a:p>
            <a:pPr algn="just">
              <a:defRPr sz="2400"/>
            </a:pPr>
            <a:r>
              <a:t>    (a) Histogram before transform</a:t>
            </a:r>
          </a:p>
          <a:p>
            <a:pPr algn="just">
              <a:defRPr sz="2400"/>
            </a:pPr>
            <a:r>
              <a:t>    (b) Transform function</a:t>
            </a:r>
          </a:p>
          <a:p>
            <a:pPr algn="just">
              <a:defRPr sz="2400"/>
            </a:pPr>
            <a:r>
              <a:t>    (c) Histogram after transform</a:t>
            </a:r>
          </a:p>
        </p:txBody>
      </p:sp>
    </p:spTree>
    <p:extLst>
      <p:ext uri="{BB962C8B-B14F-4D97-AF65-F5344CB8AC3E}">
        <p14:creationId xmlns:p14="http://schemas.microsoft.com/office/powerpoint/2010/main" val="123794607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 name="Rectangle 2"/>
          <p:cNvSpPr txBox="1">
            <a:spLocks noGrp="1"/>
          </p:cNvSpPr>
          <p:nvPr>
            <p:ph type="title"/>
          </p:nvPr>
        </p:nvSpPr>
        <p:spPr>
          <a:xfrm>
            <a:off x="349695" y="476250"/>
            <a:ext cx="8686801" cy="941388"/>
          </a:xfrm>
          <a:prstGeom prst="rect">
            <a:avLst/>
          </a:prstGeom>
        </p:spPr>
        <p:txBody>
          <a:bodyPr/>
          <a:lstStyle>
            <a:lvl1pPr>
              <a:defRPr sz="3600"/>
            </a:lvl1pPr>
          </a:lstStyle>
          <a:p>
            <a:r>
              <a:t>Histogram equalization</a:t>
            </a:r>
          </a:p>
        </p:txBody>
      </p:sp>
      <p:sp>
        <p:nvSpPr>
          <p:cNvPr id="1271" name="Rectangle 3"/>
          <p:cNvSpPr txBox="1">
            <a:spLocks noGrp="1"/>
          </p:cNvSpPr>
          <p:nvPr>
            <p:ph type="body" sz="quarter" idx="1"/>
          </p:nvPr>
        </p:nvSpPr>
        <p:spPr>
          <a:xfrm>
            <a:off x="457200" y="1600200"/>
            <a:ext cx="8686800" cy="821987"/>
          </a:xfrm>
          <a:prstGeom prst="rect">
            <a:avLst/>
          </a:prstGeom>
          <a:blipFill>
            <a:blip r:embed="rId2"/>
            <a:stretch>
              <a:fillRect/>
            </a:stretch>
          </a:blipFill>
        </p:spPr>
        <p:txBody>
          <a:bodyPr/>
          <a:lstStyle/>
          <a:p>
            <a:r>
              <a:t> </a:t>
            </a:r>
          </a:p>
        </p:txBody>
      </p:sp>
      <p:sp>
        <p:nvSpPr>
          <p:cNvPr id="1272" name="Text Box 4"/>
          <p:cNvSpPr txBox="1"/>
          <p:nvPr/>
        </p:nvSpPr>
        <p:spPr>
          <a:xfrm>
            <a:off x="1185862" y="2286000"/>
            <a:ext cx="6759576" cy="1394847"/>
          </a:xfrm>
          <a:prstGeom prst="rect">
            <a:avLst/>
          </a:prstGeom>
          <a:ln w="12700">
            <a:miter lim="400000"/>
          </a:ln>
        </p:spPr>
        <p:txBody>
          <a:bodyPr lIns="45719" rIns="45719">
            <a:spAutoFit/>
          </a:bodyPr>
          <a:lstStyle/>
          <a:p>
            <a:pPr>
              <a:defRPr sz="2400">
                <a:latin typeface="Arial" panose="020B0604020202020204"/>
                <a:ea typeface="Arial" panose="020B0604020202020204"/>
                <a:cs typeface="Arial" panose="020B0604020202020204"/>
                <a:sym typeface="Arial" panose="020B0604020202020204"/>
              </a:defRPr>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　</a:t>
            </a:r>
            <a:r>
              <a:rPr>
                <a:latin typeface="仿宋_GB2312"/>
                <a:ea typeface="仿宋_GB2312"/>
                <a:cs typeface="仿宋_GB2312"/>
                <a:sym typeface="仿宋_GB2312"/>
              </a:rPr>
              <a:t>设一幅图像的像素总数为</a:t>
            </a:r>
            <a:r>
              <a:rPr i="1">
                <a:latin typeface="Times New Roman" panose="02020603050405020304"/>
                <a:ea typeface="Times New Roman" panose="02020603050405020304"/>
                <a:cs typeface="Times New Roman" panose="02020603050405020304"/>
                <a:sym typeface="Times New Roman" panose="02020603050405020304"/>
              </a:rPr>
              <a:t>n</a:t>
            </a:r>
            <a:r>
              <a:rPr>
                <a:latin typeface="仿宋_GB2312"/>
                <a:ea typeface="仿宋_GB2312"/>
                <a:cs typeface="仿宋_GB2312"/>
                <a:sym typeface="仿宋_GB2312"/>
              </a:rPr>
              <a:t>，分</a:t>
            </a:r>
            <a:r>
              <a:rPr i="1">
                <a:latin typeface="Times New Roman" panose="02020603050405020304"/>
                <a:ea typeface="Times New Roman" panose="02020603050405020304"/>
                <a:cs typeface="Times New Roman" panose="02020603050405020304"/>
                <a:sym typeface="Times New Roman" panose="02020603050405020304"/>
              </a:rPr>
              <a:t>L</a:t>
            </a:r>
            <a:r>
              <a:rPr>
                <a:latin typeface="仿宋_GB2312"/>
                <a:ea typeface="仿宋_GB2312"/>
                <a:cs typeface="仿宋_GB2312"/>
                <a:sym typeface="仿宋_GB2312"/>
              </a:rPr>
              <a:t>个灰度级，</a:t>
            </a:r>
            <a:r>
              <a:rPr i="1">
                <a:latin typeface="Times New Roman" panose="02020603050405020304"/>
                <a:ea typeface="Times New Roman" panose="02020603050405020304"/>
                <a:cs typeface="Times New Roman" panose="02020603050405020304"/>
                <a:sym typeface="Times New Roman" panose="02020603050405020304"/>
              </a:rPr>
              <a:t>n</a:t>
            </a:r>
            <a:r>
              <a:rPr i="1" baseline="-25000">
                <a:latin typeface="Times New Roman" panose="02020603050405020304"/>
                <a:ea typeface="Times New Roman" panose="02020603050405020304"/>
                <a:cs typeface="Times New Roman" panose="02020603050405020304"/>
                <a:sym typeface="Times New Roman" panose="02020603050405020304"/>
              </a:rPr>
              <a:t>k</a:t>
            </a:r>
            <a:r>
              <a:rPr>
                <a:latin typeface="仿宋_GB2312"/>
                <a:ea typeface="仿宋_GB2312"/>
                <a:cs typeface="仿宋_GB2312"/>
                <a:sym typeface="仿宋_GB2312"/>
              </a:rPr>
              <a:t>为第</a:t>
            </a:r>
            <a:r>
              <a:rPr i="1">
                <a:latin typeface="Times New Roman" panose="02020603050405020304"/>
                <a:ea typeface="Times New Roman" panose="02020603050405020304"/>
                <a:cs typeface="Times New Roman" panose="02020603050405020304"/>
                <a:sym typeface="Times New Roman" panose="02020603050405020304"/>
              </a:rPr>
              <a:t>k</a:t>
            </a:r>
            <a:r>
              <a:rPr>
                <a:latin typeface="仿宋_GB2312"/>
                <a:ea typeface="仿宋_GB2312"/>
                <a:cs typeface="仿宋_GB2312"/>
                <a:sym typeface="仿宋_GB2312"/>
              </a:rPr>
              <a:t>个灰度级出现的像素数，则第</a:t>
            </a:r>
            <a:r>
              <a:rPr i="1">
                <a:latin typeface="Times New Roman" panose="02020603050405020304"/>
                <a:ea typeface="Times New Roman" panose="02020603050405020304"/>
                <a:cs typeface="Times New Roman" panose="02020603050405020304"/>
                <a:sym typeface="Times New Roman" panose="02020603050405020304"/>
              </a:rPr>
              <a:t>k</a:t>
            </a:r>
            <a:r>
              <a:rPr>
                <a:latin typeface="仿宋_GB2312"/>
                <a:ea typeface="仿宋_GB2312"/>
                <a:cs typeface="仿宋_GB2312"/>
                <a:sym typeface="仿宋_GB2312"/>
              </a:rPr>
              <a:t>个灰度级出现的概率为：</a:t>
            </a:r>
          </a:p>
        </p:txBody>
      </p:sp>
      <p:grpSp>
        <p:nvGrpSpPr>
          <p:cNvPr id="1275" name="Object 9"/>
          <p:cNvGrpSpPr/>
          <p:nvPr/>
        </p:nvGrpSpPr>
        <p:grpSpPr>
          <a:xfrm>
            <a:off x="1698625" y="3632200"/>
            <a:ext cx="2260600" cy="674688"/>
            <a:chOff x="0" y="0"/>
            <a:chExt cx="2260600" cy="674687"/>
          </a:xfrm>
        </p:grpSpPr>
        <p:sp>
          <p:nvSpPr>
            <p:cNvPr id="1273" name="矩形"/>
            <p:cNvSpPr/>
            <p:nvPr/>
          </p:nvSpPr>
          <p:spPr>
            <a:xfrm>
              <a:off x="0" y="0"/>
              <a:ext cx="2260600" cy="674688"/>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274" name="image197.pdf" descr="image197.pdf"/>
            <p:cNvPicPr>
              <a:picLocks noChangeAspect="1"/>
            </p:cNvPicPr>
            <p:nvPr/>
          </p:nvPicPr>
          <p:blipFill>
            <a:blip r:embed="rId3"/>
            <a:stretch>
              <a:fillRect/>
            </a:stretch>
          </p:blipFill>
          <p:spPr>
            <a:xfrm>
              <a:off x="0" y="0"/>
              <a:ext cx="2260600" cy="674688"/>
            </a:xfrm>
            <a:prstGeom prst="rect">
              <a:avLst/>
            </a:prstGeom>
            <a:ln w="9525" cap="flat">
              <a:solidFill>
                <a:srgbClr val="FF5050"/>
              </a:solidFill>
              <a:prstDash val="solid"/>
              <a:miter lim="800000"/>
              <a:headEnd/>
              <a:tailEnd/>
            </a:ln>
            <a:effectLst/>
          </p:spPr>
        </p:pic>
      </p:grpSp>
      <p:sp>
        <p:nvSpPr>
          <p:cNvPr id="1276" name="Text Box 11"/>
          <p:cNvSpPr txBox="1"/>
          <p:nvPr/>
        </p:nvSpPr>
        <p:spPr>
          <a:xfrm>
            <a:off x="4073525" y="3667125"/>
            <a:ext cx="4203700" cy="530751"/>
          </a:xfrm>
          <a:prstGeom prst="rect">
            <a:avLst/>
          </a:prstGeom>
          <a:ln w="12700">
            <a:miter lim="400000"/>
          </a:ln>
        </p:spPr>
        <p:txBody>
          <a:bodyPr lIns="45719" rIns="45719">
            <a:spAutoFit/>
          </a:bodyPr>
          <a:lstStyle/>
          <a:p>
            <a:pPr>
              <a:defRPr sz="2400">
                <a:latin typeface="Arial" panose="020B0604020202020204"/>
                <a:ea typeface="Arial" panose="020B0604020202020204"/>
                <a:cs typeface="Arial" panose="020B0604020202020204"/>
                <a:sym typeface="Arial" panose="020B0604020202020204"/>
              </a:defRPr>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a:latin typeface="Times New Roman" panose="02020603050405020304"/>
                <a:ea typeface="Times New Roman" panose="02020603050405020304"/>
                <a:cs typeface="Times New Roman" panose="02020603050405020304"/>
                <a:sym typeface="Times New Roman" panose="02020603050405020304"/>
              </a:rPr>
              <a:t>0≤</a:t>
            </a:r>
            <a:r>
              <a:rPr i="1">
                <a:latin typeface="Times New Roman" panose="02020603050405020304"/>
                <a:ea typeface="Times New Roman" panose="02020603050405020304"/>
                <a:cs typeface="Times New Roman" panose="02020603050405020304"/>
                <a:sym typeface="Times New Roman" panose="02020603050405020304"/>
              </a:rPr>
              <a:t>r</a:t>
            </a:r>
            <a:r>
              <a:rPr i="1" baseline="-25000">
                <a:latin typeface="Times New Roman" panose="02020603050405020304"/>
                <a:ea typeface="Times New Roman" panose="02020603050405020304"/>
                <a:cs typeface="Times New Roman" panose="02020603050405020304"/>
                <a:sym typeface="Times New Roman" panose="02020603050405020304"/>
              </a:rPr>
              <a:t>k</a:t>
            </a:r>
            <a:r>
              <a:rPr>
                <a:latin typeface="Times New Roman" panose="02020603050405020304"/>
                <a:ea typeface="Times New Roman" panose="02020603050405020304"/>
                <a:cs typeface="Times New Roman" panose="02020603050405020304"/>
                <a:sym typeface="Times New Roman" panose="02020603050405020304"/>
              </a:rPr>
              <a:t>≤1</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i="1">
                <a:latin typeface="Times New Roman" panose="02020603050405020304"/>
                <a:ea typeface="Times New Roman" panose="02020603050405020304"/>
                <a:cs typeface="Times New Roman" panose="02020603050405020304"/>
                <a:sym typeface="Times New Roman" panose="02020603050405020304"/>
              </a:rPr>
              <a:t>k </a:t>
            </a:r>
            <a:r>
              <a:rPr>
                <a:latin typeface="Times New Roman" panose="02020603050405020304"/>
                <a:ea typeface="Times New Roman" panose="02020603050405020304"/>
                <a:cs typeface="Times New Roman" panose="02020603050405020304"/>
                <a:sym typeface="Times New Roman" panose="02020603050405020304"/>
              </a:rPr>
              <a:t>= 0,1,2,...,</a:t>
            </a:r>
            <a:r>
              <a:rPr i="1">
                <a:latin typeface="Times New Roman" panose="02020603050405020304"/>
                <a:ea typeface="Times New Roman" panose="02020603050405020304"/>
                <a:cs typeface="Times New Roman" panose="02020603050405020304"/>
                <a:sym typeface="Times New Roman" panose="02020603050405020304"/>
              </a:rPr>
              <a:t>L</a:t>
            </a:r>
            <a:r>
              <a:rPr>
                <a:latin typeface="Times New Roman" panose="02020603050405020304"/>
                <a:ea typeface="Times New Roman" panose="02020603050405020304"/>
                <a:cs typeface="Times New Roman" panose="02020603050405020304"/>
                <a:sym typeface="Times New Roman" panose="02020603050405020304"/>
              </a:rPr>
              <a:t>-1</a:t>
            </a:r>
            <a:r>
              <a:rPr sz="180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p>
        </p:txBody>
      </p:sp>
      <p:sp>
        <p:nvSpPr>
          <p:cNvPr id="1277" name="Rectangle 13"/>
          <p:cNvSpPr txBox="1"/>
          <p:nvPr/>
        </p:nvSpPr>
        <p:spPr>
          <a:xfrm>
            <a:off x="1565274" y="4472304"/>
            <a:ext cx="5630865" cy="408941"/>
          </a:xfrm>
          <a:prstGeom prst="rect">
            <a:avLst/>
          </a:prstGeom>
          <a:ln w="12700">
            <a:miter lim="400000"/>
          </a:ln>
        </p:spPr>
        <p:txBody>
          <a:bodyPr lIns="45719" rIns="45719" anchor="ctr">
            <a:spAutoFit/>
          </a:bodyPr>
          <a:lstStyle>
            <a:lvl1pPr>
              <a:defRPr>
                <a:latin typeface="仿宋_GB2312"/>
                <a:ea typeface="仿宋_GB2312"/>
                <a:cs typeface="仿宋_GB2312"/>
                <a:sym typeface="仿宋_GB2312"/>
              </a:defRPr>
            </a:lvl1pPr>
          </a:lstStyle>
          <a:p>
            <a:pPr>
              <a:defRPr>
                <a:latin typeface="Times New Roman" panose="02020603050405020304"/>
                <a:ea typeface="Times New Roman" panose="02020603050405020304"/>
                <a:cs typeface="Times New Roman" panose="02020603050405020304"/>
                <a:sym typeface="Times New Roman" panose="02020603050405020304"/>
              </a:defRPr>
            </a:pPr>
            <a:r>
              <a:rPr>
                <a:latin typeface="仿宋_GB2312"/>
                <a:ea typeface="仿宋_GB2312"/>
                <a:cs typeface="仿宋_GB2312"/>
                <a:sym typeface="仿宋_GB2312"/>
              </a:rPr>
              <a:t>离散灰度直方图均衡化的转换公式为：</a:t>
            </a:r>
          </a:p>
        </p:txBody>
      </p:sp>
      <p:grpSp>
        <p:nvGrpSpPr>
          <p:cNvPr id="1280" name="Object 12"/>
          <p:cNvGrpSpPr/>
          <p:nvPr/>
        </p:nvGrpSpPr>
        <p:grpSpPr>
          <a:xfrm>
            <a:off x="1684338" y="5003800"/>
            <a:ext cx="5629276" cy="1041400"/>
            <a:chOff x="0" y="0"/>
            <a:chExt cx="5629275" cy="1041400"/>
          </a:xfrm>
        </p:grpSpPr>
        <p:sp>
          <p:nvSpPr>
            <p:cNvPr id="1278" name="矩形"/>
            <p:cNvSpPr/>
            <p:nvPr/>
          </p:nvSpPr>
          <p:spPr>
            <a:xfrm>
              <a:off x="0" y="0"/>
              <a:ext cx="5629275" cy="1041400"/>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279" name="image198.pdf" descr="image198.pdf"/>
            <p:cNvPicPr>
              <a:picLocks noChangeAspect="1"/>
            </p:cNvPicPr>
            <p:nvPr/>
          </p:nvPicPr>
          <p:blipFill>
            <a:blip r:embed="rId4"/>
            <a:stretch>
              <a:fillRect/>
            </a:stretch>
          </p:blipFill>
          <p:spPr>
            <a:xfrm>
              <a:off x="0" y="0"/>
              <a:ext cx="5629275" cy="1041400"/>
            </a:xfrm>
            <a:prstGeom prst="rect">
              <a:avLst/>
            </a:prstGeom>
            <a:ln w="9525" cap="flat">
              <a:solidFill>
                <a:srgbClr val="FF5050"/>
              </a:solidFill>
              <a:prstDash val="solid"/>
              <a:miter lim="800000"/>
              <a:headEnd/>
              <a:tailEnd/>
            </a:ln>
            <a:effectLst/>
          </p:spPr>
        </p:pic>
      </p:grpSp>
      <p:sp>
        <p:nvSpPr>
          <p:cNvPr id="1281" name="Rectangle 14"/>
          <p:cNvSpPr txBox="1"/>
          <p:nvPr/>
        </p:nvSpPr>
        <p:spPr>
          <a:xfrm>
            <a:off x="3268662" y="3729354"/>
            <a:ext cx="142955" cy="256541"/>
          </a:xfrm>
          <a:prstGeom prst="rect">
            <a:avLst/>
          </a:prstGeom>
          <a:ln w="12700">
            <a:miter lim="400000"/>
          </a:ln>
        </p:spPr>
        <p:txBody>
          <a:bodyPr wrap="none" lIns="45719" rIns="45719" anchor="ctr">
            <a:spAutoFit/>
          </a:bodyPr>
          <a:lstStyle>
            <a:lvl1pPr>
              <a:defRPr sz="1100"/>
            </a:lvl1pPr>
          </a:lstStyle>
          <a:p>
            <a:r>
              <a:t> </a:t>
            </a:r>
          </a:p>
        </p:txBody>
      </p:sp>
    </p:spTree>
    <p:extLst>
      <p:ext uri="{BB962C8B-B14F-4D97-AF65-F5344CB8AC3E}">
        <p14:creationId xmlns:p14="http://schemas.microsoft.com/office/powerpoint/2010/main" val="365040431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 name="Rectangle 2"/>
          <p:cNvSpPr txBox="1">
            <a:spLocks noGrp="1"/>
          </p:cNvSpPr>
          <p:nvPr>
            <p:ph type="title"/>
          </p:nvPr>
        </p:nvSpPr>
        <p:spPr>
          <a:xfrm>
            <a:off x="277687" y="476250"/>
            <a:ext cx="8686801" cy="941388"/>
          </a:xfrm>
          <a:prstGeom prst="rect">
            <a:avLst/>
          </a:prstGeom>
        </p:spPr>
        <p:txBody>
          <a:bodyPr/>
          <a:lstStyle>
            <a:lvl1pPr>
              <a:defRPr sz="3600"/>
            </a:lvl1pPr>
          </a:lstStyle>
          <a:p>
            <a:r>
              <a:t>Histogram equalization</a:t>
            </a:r>
          </a:p>
        </p:txBody>
      </p:sp>
      <p:sp>
        <p:nvSpPr>
          <p:cNvPr id="1284" name="Rectangle 3"/>
          <p:cNvSpPr txBox="1">
            <a:spLocks noGrp="1"/>
          </p:cNvSpPr>
          <p:nvPr>
            <p:ph type="body" sz="quarter" idx="1"/>
          </p:nvPr>
        </p:nvSpPr>
        <p:spPr>
          <a:xfrm>
            <a:off x="457200" y="1600200"/>
            <a:ext cx="8686800" cy="908997"/>
          </a:xfrm>
          <a:prstGeom prst="rect">
            <a:avLst/>
          </a:prstGeom>
          <a:blipFill>
            <a:blip r:embed="rId3"/>
            <a:stretch>
              <a:fillRect/>
            </a:stretch>
          </a:blipFill>
        </p:spPr>
        <p:txBody>
          <a:bodyPr/>
          <a:lstStyle/>
          <a:p>
            <a:r>
              <a:t> </a:t>
            </a:r>
          </a:p>
        </p:txBody>
      </p:sp>
      <p:grpSp>
        <p:nvGrpSpPr>
          <p:cNvPr id="1287" name="Object 8"/>
          <p:cNvGrpSpPr/>
          <p:nvPr/>
        </p:nvGrpSpPr>
        <p:grpSpPr>
          <a:xfrm>
            <a:off x="777875" y="2917760"/>
            <a:ext cx="2938464" cy="1041400"/>
            <a:chOff x="0" y="0"/>
            <a:chExt cx="2938463" cy="1041400"/>
          </a:xfrm>
        </p:grpSpPr>
        <p:sp>
          <p:nvSpPr>
            <p:cNvPr id="1285" name="矩形"/>
            <p:cNvSpPr/>
            <p:nvPr/>
          </p:nvSpPr>
          <p:spPr>
            <a:xfrm>
              <a:off x="0" y="0"/>
              <a:ext cx="2938464" cy="1041400"/>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286" name="image200.pdf" descr="image200.pdf"/>
            <p:cNvPicPr>
              <a:picLocks noChangeAspect="1"/>
            </p:cNvPicPr>
            <p:nvPr/>
          </p:nvPicPr>
          <p:blipFill>
            <a:blip r:embed="rId4"/>
            <a:stretch>
              <a:fillRect/>
            </a:stretch>
          </p:blipFill>
          <p:spPr>
            <a:xfrm>
              <a:off x="0" y="0"/>
              <a:ext cx="2938464" cy="1041400"/>
            </a:xfrm>
            <a:prstGeom prst="rect">
              <a:avLst/>
            </a:prstGeom>
            <a:ln w="9525" cap="flat">
              <a:solidFill>
                <a:srgbClr val="FF5050"/>
              </a:solidFill>
              <a:prstDash val="solid"/>
              <a:miter lim="800000"/>
              <a:headEnd/>
              <a:tailEnd/>
            </a:ln>
            <a:effectLst/>
          </p:spPr>
        </p:pic>
      </p:grpSp>
      <p:sp>
        <p:nvSpPr>
          <p:cNvPr id="1288" name="Rectangle 9"/>
          <p:cNvSpPr txBox="1"/>
          <p:nvPr/>
        </p:nvSpPr>
        <p:spPr>
          <a:xfrm>
            <a:off x="3268662" y="4565935"/>
            <a:ext cx="142955" cy="256541"/>
          </a:xfrm>
          <a:prstGeom prst="rect">
            <a:avLst/>
          </a:prstGeom>
          <a:ln w="12700">
            <a:miter lim="400000"/>
          </a:ln>
        </p:spPr>
        <p:txBody>
          <a:bodyPr wrap="none" lIns="45719" rIns="45719" anchor="ctr">
            <a:spAutoFit/>
          </a:bodyPr>
          <a:lstStyle>
            <a:lvl1pPr>
              <a:defRPr sz="1100"/>
            </a:lvl1pPr>
          </a:lstStyle>
          <a:p>
            <a:r>
              <a:t> </a:t>
            </a:r>
          </a:p>
        </p:txBody>
      </p:sp>
      <p:grpSp>
        <p:nvGrpSpPr>
          <p:cNvPr id="1291" name="Text Box 11"/>
          <p:cNvGrpSpPr/>
          <p:nvPr/>
        </p:nvGrpSpPr>
        <p:grpSpPr>
          <a:xfrm>
            <a:off x="554038" y="4384642"/>
            <a:ext cx="8050212" cy="1569663"/>
            <a:chOff x="0" y="-1"/>
            <a:chExt cx="8050211" cy="1569662"/>
          </a:xfrm>
        </p:grpSpPr>
        <p:sp>
          <p:nvSpPr>
            <p:cNvPr id="1289" name="矩形"/>
            <p:cNvSpPr/>
            <p:nvPr/>
          </p:nvSpPr>
          <p:spPr>
            <a:xfrm>
              <a:off x="0" y="-1"/>
              <a:ext cx="8050211" cy="1569662"/>
            </a:xfrm>
            <a:prstGeom prst="rect">
              <a:avLst/>
            </a:prstGeom>
            <a:blipFill rotWithShape="1">
              <a:blip r:embed="rId5"/>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290" name="文本"/>
            <p:cNvSpPr txBox="1"/>
            <p:nvPr/>
          </p:nvSpPr>
          <p:spPr>
            <a:xfrm>
              <a:off x="0" y="77821"/>
              <a:ext cx="8050211"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411556075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正文"/>
          <p:cNvSpPr txBox="1">
            <a:spLocks noGrp="1"/>
          </p:cNvSpPr>
          <p:nvPr>
            <p:ph type="body" idx="1"/>
          </p:nvPr>
        </p:nvSpPr>
        <p:spPr>
          <a:prstGeom prst="rect">
            <a:avLst/>
          </a:prstGeom>
        </p:spPr>
        <p:txBody>
          <a:bodyPr/>
          <a:lstStyle/>
          <a:p>
            <a:endParaRPr/>
          </a:p>
        </p:txBody>
      </p:sp>
      <p:pic>
        <p:nvPicPr>
          <p:cNvPr id="718" name="IMG_0047.jpg" descr="IMG_0047.jpg"/>
          <p:cNvPicPr>
            <a:picLocks noChangeAspect="1"/>
          </p:cNvPicPr>
          <p:nvPr/>
        </p:nvPicPr>
        <p:blipFill>
          <a:blip r:embed="rId2"/>
          <a:stretch>
            <a:fillRect/>
          </a:stretch>
        </p:blipFill>
        <p:spPr>
          <a:xfrm>
            <a:off x="251759" y="1521159"/>
            <a:ext cx="2160001" cy="1620001"/>
          </a:xfrm>
          <a:prstGeom prst="rect">
            <a:avLst/>
          </a:prstGeom>
          <a:ln w="12700">
            <a:miter lim="400000"/>
            <a:headEnd/>
            <a:tailEnd/>
          </a:ln>
          <a:effectLst>
            <a:outerShdw blurRad="50800" dist="38100" dir="2700000" rotWithShape="0">
              <a:srgbClr val="000000">
                <a:alpha val="40000"/>
              </a:srgbClr>
            </a:outerShdw>
          </a:effectLst>
        </p:spPr>
      </p:pic>
      <p:pic>
        <p:nvPicPr>
          <p:cNvPr id="719" name="IMG_0052.jpg" descr="IMG_0052.jpg"/>
          <p:cNvPicPr>
            <a:picLocks noChangeAspect="1"/>
          </p:cNvPicPr>
          <p:nvPr/>
        </p:nvPicPr>
        <p:blipFill>
          <a:blip r:embed="rId3"/>
          <a:stretch>
            <a:fillRect/>
          </a:stretch>
        </p:blipFill>
        <p:spPr>
          <a:xfrm>
            <a:off x="4716255" y="1521159"/>
            <a:ext cx="2160001" cy="1620001"/>
          </a:xfrm>
          <a:prstGeom prst="rect">
            <a:avLst/>
          </a:prstGeom>
          <a:ln w="12700">
            <a:miter lim="400000"/>
            <a:headEnd/>
            <a:tailEnd/>
          </a:ln>
          <a:effectLst>
            <a:outerShdw blurRad="50800" dist="38100" dir="2700000" rotWithShape="0">
              <a:srgbClr val="000000">
                <a:alpha val="40000"/>
              </a:srgbClr>
            </a:outerShdw>
          </a:effectLst>
        </p:spPr>
      </p:pic>
      <p:pic>
        <p:nvPicPr>
          <p:cNvPr id="720" name="meylan.jpg" descr="meylan.jpg"/>
          <p:cNvPicPr>
            <a:picLocks noChangeAspect="1"/>
          </p:cNvPicPr>
          <p:nvPr/>
        </p:nvPicPr>
        <p:blipFill>
          <a:blip r:embed="rId4"/>
          <a:stretch>
            <a:fillRect/>
          </a:stretch>
        </p:blipFill>
        <p:spPr>
          <a:xfrm>
            <a:off x="6948503" y="1520968"/>
            <a:ext cx="2160001" cy="1620000"/>
          </a:xfrm>
          <a:prstGeom prst="rect">
            <a:avLst/>
          </a:prstGeom>
          <a:ln w="12700">
            <a:miter lim="400000"/>
            <a:headEnd/>
            <a:tailEnd/>
          </a:ln>
          <a:effectLst>
            <a:outerShdw blurRad="50800" dist="38100" dir="2700000" rotWithShape="0">
              <a:srgbClr val="000000">
                <a:alpha val="40000"/>
              </a:srgbClr>
            </a:outerShdw>
          </a:effectLst>
        </p:spPr>
      </p:pic>
      <p:pic>
        <p:nvPicPr>
          <p:cNvPr id="721" name="CRW_0007.bmp" descr="CRW_0007.bmp"/>
          <p:cNvPicPr>
            <a:picLocks noChangeAspect="1"/>
          </p:cNvPicPr>
          <p:nvPr/>
        </p:nvPicPr>
        <p:blipFill>
          <a:blip r:embed="rId5"/>
          <a:stretch>
            <a:fillRect/>
          </a:stretch>
        </p:blipFill>
        <p:spPr>
          <a:xfrm>
            <a:off x="251759" y="3825223"/>
            <a:ext cx="2160001" cy="1620001"/>
          </a:xfrm>
          <a:prstGeom prst="rect">
            <a:avLst/>
          </a:prstGeom>
          <a:ln w="12700">
            <a:miter lim="400000"/>
            <a:headEnd/>
            <a:tailEnd/>
          </a:ln>
          <a:effectLst>
            <a:outerShdw blurRad="50800" dist="38100" dir="2700000" rotWithShape="0">
              <a:srgbClr val="000000">
                <a:alpha val="40000"/>
              </a:srgbClr>
            </a:outerShdw>
          </a:effectLst>
        </p:spPr>
      </p:pic>
      <p:pic>
        <p:nvPicPr>
          <p:cNvPr id="722" name="CRW_0013.bmp" descr="CRW_0013.bmp"/>
          <p:cNvPicPr>
            <a:picLocks noChangeAspect="1"/>
          </p:cNvPicPr>
          <p:nvPr/>
        </p:nvPicPr>
        <p:blipFill>
          <a:blip r:embed="rId6"/>
          <a:stretch>
            <a:fillRect/>
          </a:stretch>
        </p:blipFill>
        <p:spPr>
          <a:xfrm>
            <a:off x="4716255" y="3819471"/>
            <a:ext cx="2160001" cy="1620001"/>
          </a:xfrm>
          <a:prstGeom prst="rect">
            <a:avLst/>
          </a:prstGeom>
          <a:ln w="12700">
            <a:miter lim="400000"/>
            <a:headEnd/>
            <a:tailEnd/>
          </a:ln>
          <a:effectLst>
            <a:outerShdw blurRad="50800" dist="38100" dir="2700000" rotWithShape="0">
              <a:srgbClr val="000000">
                <a:alpha val="40000"/>
              </a:srgbClr>
            </a:outerShdw>
          </a:effectLst>
        </p:spPr>
      </p:pic>
      <p:pic>
        <p:nvPicPr>
          <p:cNvPr id="723" name="meylan.jpg" descr="meylan.jpg"/>
          <p:cNvPicPr>
            <a:picLocks noChangeAspect="1"/>
          </p:cNvPicPr>
          <p:nvPr/>
        </p:nvPicPr>
        <p:blipFill>
          <a:blip r:embed="rId7"/>
          <a:stretch>
            <a:fillRect/>
          </a:stretch>
        </p:blipFill>
        <p:spPr>
          <a:xfrm>
            <a:off x="6948503" y="3825223"/>
            <a:ext cx="2160001" cy="1620001"/>
          </a:xfrm>
          <a:prstGeom prst="rect">
            <a:avLst/>
          </a:prstGeom>
          <a:ln w="12700">
            <a:miter lim="400000"/>
            <a:headEnd/>
            <a:tailEnd/>
          </a:ln>
        </p:spPr>
      </p:pic>
      <p:pic>
        <p:nvPicPr>
          <p:cNvPr id="724" name="IMG_0050.jpg" descr="IMG_0050.jpg"/>
          <p:cNvPicPr>
            <a:picLocks noChangeAspect="1"/>
          </p:cNvPicPr>
          <p:nvPr/>
        </p:nvPicPr>
        <p:blipFill>
          <a:blip r:embed="rId8"/>
          <a:stretch>
            <a:fillRect/>
          </a:stretch>
        </p:blipFill>
        <p:spPr>
          <a:xfrm>
            <a:off x="2484008" y="1521159"/>
            <a:ext cx="2160001" cy="1620001"/>
          </a:xfrm>
          <a:prstGeom prst="rect">
            <a:avLst/>
          </a:prstGeom>
          <a:ln w="12700">
            <a:miter lim="400000"/>
            <a:headEnd/>
            <a:tailEnd/>
          </a:ln>
          <a:effectLst>
            <a:outerShdw blurRad="50800" dist="38100" dir="2700000" rotWithShape="0">
              <a:srgbClr val="000000">
                <a:alpha val="40000"/>
              </a:srgbClr>
            </a:outerShdw>
          </a:effectLst>
        </p:spPr>
      </p:pic>
      <p:pic>
        <p:nvPicPr>
          <p:cNvPr id="725" name="CRW_0010.bmp" descr="CRW_0010.bmp"/>
          <p:cNvPicPr>
            <a:picLocks noChangeAspect="1"/>
          </p:cNvPicPr>
          <p:nvPr/>
        </p:nvPicPr>
        <p:blipFill>
          <a:blip r:embed="rId9"/>
          <a:stretch>
            <a:fillRect/>
          </a:stretch>
        </p:blipFill>
        <p:spPr>
          <a:xfrm>
            <a:off x="2483767" y="3811277"/>
            <a:ext cx="2160001" cy="1620001"/>
          </a:xfrm>
          <a:prstGeom prst="rect">
            <a:avLst/>
          </a:prstGeom>
          <a:ln w="12700">
            <a:miter lim="400000"/>
            <a:headEnd/>
            <a:tailEnd/>
          </a:ln>
          <a:effectLst>
            <a:outerShdw blurRad="50800" dist="38100" dir="2700000" rotWithShape="0">
              <a:srgbClr val="000000">
                <a:alpha val="40000"/>
              </a:srgbClr>
            </a:outerShdw>
          </a:effectLst>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296"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equalization--Example</a:t>
            </a:r>
          </a:p>
        </p:txBody>
      </p:sp>
      <p:sp>
        <p:nvSpPr>
          <p:cNvPr id="1297" name="Text Box 7"/>
          <p:cNvSpPr txBox="1"/>
          <p:nvPr/>
        </p:nvSpPr>
        <p:spPr>
          <a:xfrm>
            <a:off x="663574" y="2175247"/>
            <a:ext cx="7929565" cy="828041"/>
          </a:xfrm>
          <a:prstGeom prst="rect">
            <a:avLst/>
          </a:prstGeom>
          <a:ln w="12700">
            <a:miter lim="400000"/>
          </a:ln>
        </p:spPr>
        <p:txBody>
          <a:bodyPr lIns="45719" rIns="45719">
            <a:spAutoFit/>
          </a:bodyPr>
          <a:lstStyle>
            <a:lvl1pPr>
              <a:defRPr sz="2400"/>
            </a:lvl1pPr>
          </a:lstStyle>
          <a:p>
            <a:r>
              <a:rPr dirty="0"/>
              <a:t>Assuming the image has 64*64=4096 pixels, and 8 gray levels.</a:t>
            </a:r>
          </a:p>
        </p:txBody>
      </p:sp>
      <p:graphicFrame>
        <p:nvGraphicFramePr>
          <p:cNvPr id="1298" name="Group 241"/>
          <p:cNvGraphicFramePr/>
          <p:nvPr/>
        </p:nvGraphicFramePr>
        <p:xfrm>
          <a:off x="365125" y="3328392"/>
          <a:ext cx="8364538" cy="1828800"/>
        </p:xfrm>
        <a:graphic>
          <a:graphicData uri="http://schemas.openxmlformats.org/drawingml/2006/table">
            <a:tbl>
              <a:tblPr/>
              <a:tblGrid>
                <a:gridCol w="927100">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28688">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28687">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28688">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09575">
                <a:tc>
                  <a:txBody>
                    <a:bodyPr/>
                    <a:lstStyle/>
                    <a:p>
                      <a:pPr algn="l">
                        <a:defRPr sz="1800"/>
                      </a:pPr>
                      <a:r>
                        <a:rPr sz="2400" i="1">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09575">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09575">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09575">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bl>
          </a:graphicData>
        </a:graphic>
      </p:graphicFrame>
      <p:sp>
        <p:nvSpPr>
          <p:cNvPr id="1299" name="Text Box 7"/>
          <p:cNvSpPr txBox="1"/>
          <p:nvPr/>
        </p:nvSpPr>
        <p:spPr>
          <a:xfrm>
            <a:off x="539551" y="5343599"/>
            <a:ext cx="7929565" cy="459741"/>
          </a:xfrm>
          <a:prstGeom prst="rect">
            <a:avLst/>
          </a:prstGeom>
          <a:ln w="12700">
            <a:miter lim="400000"/>
          </a:ln>
        </p:spPr>
        <p:txBody>
          <a:bodyPr lIns="45719" rIns="45719">
            <a:spAutoFit/>
          </a:bodyPr>
          <a:lstStyle>
            <a:lvl1pPr algn="ctr">
              <a:defRPr sz="2400"/>
            </a:lvl1pPr>
          </a:lstStyle>
          <a:p>
            <a:r>
              <a:t>Original histogram</a:t>
            </a:r>
          </a:p>
        </p:txBody>
      </p:sp>
    </p:spTree>
    <p:extLst>
      <p:ext uri="{BB962C8B-B14F-4D97-AF65-F5344CB8AC3E}">
        <p14:creationId xmlns:p14="http://schemas.microsoft.com/office/powerpoint/2010/main" val="128842322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04" name="Rectangle 3"/>
          <p:cNvSpPr txBox="1">
            <a:spLocks noGrp="1"/>
          </p:cNvSpPr>
          <p:nvPr>
            <p:ph type="body" sz="quarter" idx="1"/>
          </p:nvPr>
        </p:nvSpPr>
        <p:spPr>
          <a:xfrm>
            <a:off x="456406" y="1527026"/>
            <a:ext cx="4937126" cy="534988"/>
          </a:xfrm>
          <a:prstGeom prst="rect">
            <a:avLst/>
          </a:prstGeom>
        </p:spPr>
        <p:txBody>
          <a:bodyPr/>
          <a:lstStyle>
            <a:lvl1pPr marL="320040" indent="-201295">
              <a:lnSpc>
                <a:spcPct val="80000"/>
              </a:lnSpc>
              <a:buSzTx/>
              <a:buFont typeface="Wingdings 2" panose="05020102010507070707"/>
              <a:buNone/>
              <a:defRPr sz="2400">
                <a:solidFill>
                  <a:srgbClr val="3366CC"/>
                </a:solidFill>
              </a:defRPr>
            </a:lvl1pPr>
          </a:lstStyle>
          <a:p>
            <a:r>
              <a:t>Histogram equalization--Example</a:t>
            </a:r>
          </a:p>
        </p:txBody>
      </p:sp>
      <p:pic>
        <p:nvPicPr>
          <p:cNvPr id="1305" name="Object 61" descr="Object 61"/>
          <p:cNvPicPr>
            <a:picLocks noChangeAspect="1"/>
          </p:cNvPicPr>
          <p:nvPr/>
        </p:nvPicPr>
        <p:blipFill>
          <a:blip r:embed="rId3"/>
          <a:stretch>
            <a:fillRect/>
          </a:stretch>
        </p:blipFill>
        <p:spPr>
          <a:xfrm>
            <a:off x="5849937" y="1422400"/>
            <a:ext cx="2746376" cy="982663"/>
          </a:xfrm>
          <a:prstGeom prst="rect">
            <a:avLst/>
          </a:prstGeom>
          <a:ln w="12700">
            <a:miter lim="400000"/>
            <a:headEnd/>
            <a:tailEnd/>
          </a:ln>
        </p:spPr>
      </p:pic>
      <p:grpSp>
        <p:nvGrpSpPr>
          <p:cNvPr id="1308" name="Text Box 5"/>
          <p:cNvGrpSpPr/>
          <p:nvPr/>
        </p:nvGrpSpPr>
        <p:grpSpPr>
          <a:xfrm>
            <a:off x="615878" y="1947032"/>
            <a:ext cx="7929565" cy="718767"/>
            <a:chOff x="0" y="0"/>
            <a:chExt cx="7929563" cy="457200"/>
          </a:xfrm>
        </p:grpSpPr>
        <p:sp>
          <p:nvSpPr>
            <p:cNvPr id="1306" name="矩形"/>
            <p:cNvSpPr/>
            <p:nvPr/>
          </p:nvSpPr>
          <p:spPr>
            <a:xfrm>
              <a:off x="-1" y="0"/>
              <a:ext cx="7929565" cy="457200"/>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1307" name="文本"/>
            <p:cNvSpPr txBox="1"/>
            <p:nvPr/>
          </p:nvSpPr>
          <p:spPr>
            <a:xfrm>
              <a:off x="-1" y="0"/>
              <a:ext cx="7929565" cy="370840"/>
            </a:xfrm>
            <a:prstGeom prst="rect">
              <a:avLst/>
            </a:prstGeom>
            <a:noFill/>
            <a:ln w="12700" cap="flat">
              <a:noFill/>
              <a:miter lim="400000"/>
            </a:ln>
            <a:effectLst/>
          </p:spPr>
          <p:txBody>
            <a:bodyPr wrap="square" lIns="45719" tIns="45719" rIns="45719" bIns="45719" numCol="1" anchor="t">
              <a:spAutoFit/>
            </a:bodyPr>
            <a:lstStyle/>
            <a:p>
              <a:r>
                <a:t> </a:t>
              </a:r>
            </a:p>
          </p:txBody>
        </p:sp>
      </p:grpSp>
      <p:graphicFrame>
        <p:nvGraphicFramePr>
          <p:cNvPr id="1309" name="Group 468"/>
          <p:cNvGraphicFramePr/>
          <p:nvPr/>
        </p:nvGraphicFramePr>
        <p:xfrm>
          <a:off x="355600" y="2727175"/>
          <a:ext cx="8375650" cy="2286000"/>
        </p:xfrm>
        <a:graphic>
          <a:graphicData uri="http://schemas.openxmlformats.org/drawingml/2006/table">
            <a:tbl>
              <a:tblPr/>
              <a:tblGrid>
                <a:gridCol w="9286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31862">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31863">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31862">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42913">
                <a:tc>
                  <a:txBody>
                    <a:bodyPr/>
                    <a:lstStyle/>
                    <a:p>
                      <a:pPr algn="l">
                        <a:defRPr sz="1800"/>
                      </a:pPr>
                      <a:r>
                        <a:rPr sz="2400" i="1">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4"/>
                  </a:ext>
                </a:extLst>
              </a:tr>
            </a:tbl>
          </a:graphicData>
        </a:graphic>
      </p:graphicFrame>
      <p:pic>
        <p:nvPicPr>
          <p:cNvPr id="1310" name="Object 470" descr="Object 470"/>
          <p:cNvPicPr>
            <a:picLocks noChangeAspect="1"/>
          </p:cNvPicPr>
          <p:nvPr/>
        </p:nvPicPr>
        <p:blipFill>
          <a:blip r:embed="rId5"/>
          <a:stretch>
            <a:fillRect/>
          </a:stretch>
        </p:blipFill>
        <p:spPr>
          <a:xfrm>
            <a:off x="4429125" y="5082628"/>
            <a:ext cx="4273550" cy="1082676"/>
          </a:xfrm>
          <a:prstGeom prst="rect">
            <a:avLst/>
          </a:prstGeom>
          <a:ln w="12700">
            <a:miter lim="400000"/>
            <a:headEnd/>
            <a:tailEnd/>
          </a:ln>
        </p:spPr>
      </p:pic>
    </p:spTree>
    <p:extLst>
      <p:ext uri="{BB962C8B-B14F-4D97-AF65-F5344CB8AC3E}">
        <p14:creationId xmlns:p14="http://schemas.microsoft.com/office/powerpoint/2010/main" val="68546152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15" name="Rectangle 3"/>
          <p:cNvSpPr txBox="1">
            <a:spLocks noGrp="1"/>
          </p:cNvSpPr>
          <p:nvPr>
            <p:ph type="body" sz="quarter" idx="1"/>
          </p:nvPr>
        </p:nvSpPr>
        <p:spPr>
          <a:xfrm>
            <a:off x="471487" y="1571625"/>
            <a:ext cx="4937126" cy="534988"/>
          </a:xfrm>
          <a:prstGeom prst="rect">
            <a:avLst/>
          </a:prstGeom>
        </p:spPr>
        <p:txBody>
          <a:bodyPr/>
          <a:lstStyle>
            <a:lvl1pPr marL="320040" indent="-201295">
              <a:lnSpc>
                <a:spcPct val="80000"/>
              </a:lnSpc>
              <a:buSzTx/>
              <a:buFont typeface="Wingdings 2" panose="05020102010507070707"/>
              <a:buNone/>
              <a:defRPr sz="2400">
                <a:solidFill>
                  <a:srgbClr val="3366CC"/>
                </a:solidFill>
              </a:defRPr>
            </a:lvl1pPr>
          </a:lstStyle>
          <a:p>
            <a:r>
              <a:t>Histogram equalization--Example</a:t>
            </a:r>
          </a:p>
        </p:txBody>
      </p:sp>
      <p:grpSp>
        <p:nvGrpSpPr>
          <p:cNvPr id="1318" name="Text Box 4"/>
          <p:cNvGrpSpPr/>
          <p:nvPr/>
        </p:nvGrpSpPr>
        <p:grpSpPr>
          <a:xfrm>
            <a:off x="663574" y="1879600"/>
            <a:ext cx="8339140" cy="664865"/>
            <a:chOff x="0" y="0"/>
            <a:chExt cx="8339138" cy="461664"/>
          </a:xfrm>
        </p:grpSpPr>
        <p:sp>
          <p:nvSpPr>
            <p:cNvPr id="1316" name="矩形"/>
            <p:cNvSpPr/>
            <p:nvPr/>
          </p:nvSpPr>
          <p:spPr>
            <a:xfrm>
              <a:off x="-1" y="0"/>
              <a:ext cx="8339140" cy="461665"/>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1317" name="文本"/>
            <p:cNvSpPr txBox="1"/>
            <p:nvPr/>
          </p:nvSpPr>
          <p:spPr>
            <a:xfrm>
              <a:off x="-1" y="0"/>
              <a:ext cx="8339140" cy="370841"/>
            </a:xfrm>
            <a:prstGeom prst="rect">
              <a:avLst/>
            </a:prstGeom>
            <a:noFill/>
            <a:ln w="12700" cap="flat">
              <a:noFill/>
              <a:miter lim="400000"/>
            </a:ln>
            <a:effectLst/>
          </p:spPr>
          <p:txBody>
            <a:bodyPr wrap="square" lIns="45719" tIns="45719" rIns="45719" bIns="45719" numCol="1" anchor="t">
              <a:spAutoFit/>
            </a:bodyPr>
            <a:lstStyle/>
            <a:p>
              <a:r>
                <a:t> </a:t>
              </a:r>
            </a:p>
          </p:txBody>
        </p:sp>
      </p:grpSp>
      <p:graphicFrame>
        <p:nvGraphicFramePr>
          <p:cNvPr id="1319" name="Group 144"/>
          <p:cNvGraphicFramePr/>
          <p:nvPr/>
        </p:nvGraphicFramePr>
        <p:xfrm>
          <a:off x="355600" y="2568575"/>
          <a:ext cx="8375650" cy="2743200"/>
        </p:xfrm>
        <a:graphic>
          <a:graphicData uri="http://schemas.openxmlformats.org/drawingml/2006/table">
            <a:tbl>
              <a:tblPr/>
              <a:tblGrid>
                <a:gridCol w="9286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31862">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31863">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31862">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54025">
                <a:tc>
                  <a:txBody>
                    <a:bodyPr/>
                    <a:lstStyle/>
                    <a:p>
                      <a:pPr algn="l">
                        <a:defRPr sz="1800"/>
                      </a:pPr>
                      <a:r>
                        <a:rPr sz="2400" i="1">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4"/>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 s</a:t>
                      </a:r>
                      <a:r>
                        <a:rPr baseline="-30000"/>
                        <a:t>k</a:t>
                      </a:r>
                      <a:r>
                        <a:rPr sz="1800" i="0"/>
                        <a:t> </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5"/>
                  </a:ext>
                </a:extLst>
              </a:tr>
            </a:tbl>
          </a:graphicData>
        </a:graphic>
      </p:graphicFrame>
      <p:sp>
        <p:nvSpPr>
          <p:cNvPr id="1320" name="Text Box 142"/>
          <p:cNvSpPr txBox="1"/>
          <p:nvPr/>
        </p:nvSpPr>
        <p:spPr>
          <a:xfrm>
            <a:off x="358774" y="5435600"/>
            <a:ext cx="8264440" cy="400110"/>
          </a:xfrm>
          <a:prstGeom prst="rect">
            <a:avLst/>
          </a:prstGeom>
          <a:ln w="12700">
            <a:miter lim="400000"/>
          </a:ln>
        </p:spPr>
        <p:txBody>
          <a:bodyPr wrap="none" lIns="45719" rIns="45719">
            <a:spAutoFit/>
          </a:bodyPr>
          <a:lstStyle/>
          <a:p>
            <a:pPr>
              <a:defRPr>
                <a:latin typeface="Times New Roman" panose="02020603050405020304"/>
                <a:ea typeface="Times New Roman" panose="02020603050405020304"/>
                <a:cs typeface="Times New Roman" panose="02020603050405020304"/>
                <a:sym typeface="Times New Roman" panose="02020603050405020304"/>
              </a:defRPr>
            </a:pP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1/7=0.14</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2/7=0.29</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3/7=0.43</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4/7=0.57</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5/7=0.71</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6/7=0.86</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rPr sz="2000" b="1" dirty="0"/>
              <a:t>7/7=1</a:t>
            </a:r>
            <a:r>
              <a:rPr sz="2000" b="1" dirty="0">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p>
        </p:txBody>
      </p:sp>
    </p:spTree>
    <p:extLst>
      <p:ext uri="{BB962C8B-B14F-4D97-AF65-F5344CB8AC3E}">
        <p14:creationId xmlns:p14="http://schemas.microsoft.com/office/powerpoint/2010/main" val="383029626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25" name="Rectangle 3"/>
          <p:cNvSpPr txBox="1">
            <a:spLocks noGrp="1"/>
          </p:cNvSpPr>
          <p:nvPr>
            <p:ph type="body" sz="quarter" idx="1"/>
          </p:nvPr>
        </p:nvSpPr>
        <p:spPr>
          <a:xfrm>
            <a:off x="471487" y="1571625"/>
            <a:ext cx="4937126" cy="534988"/>
          </a:xfrm>
          <a:prstGeom prst="rect">
            <a:avLst/>
          </a:prstGeom>
        </p:spPr>
        <p:txBody>
          <a:bodyPr/>
          <a:lstStyle>
            <a:lvl1pPr marL="320040" indent="-201295">
              <a:lnSpc>
                <a:spcPct val="80000"/>
              </a:lnSpc>
              <a:buSzTx/>
              <a:buFont typeface="Wingdings 2" panose="05020102010507070707"/>
              <a:buNone/>
              <a:defRPr sz="2400">
                <a:solidFill>
                  <a:srgbClr val="3366CC"/>
                </a:solidFill>
              </a:defRPr>
            </a:lvl1pPr>
          </a:lstStyle>
          <a:p>
            <a:r>
              <a:t>Histogram equalization--Example</a:t>
            </a:r>
          </a:p>
        </p:txBody>
      </p:sp>
      <p:sp>
        <p:nvSpPr>
          <p:cNvPr id="1326" name="Text Box 4"/>
          <p:cNvSpPr txBox="1"/>
          <p:nvPr/>
        </p:nvSpPr>
        <p:spPr>
          <a:xfrm>
            <a:off x="663574" y="2082800"/>
            <a:ext cx="7929565" cy="506985"/>
          </a:xfrm>
          <a:prstGeom prst="rect">
            <a:avLst/>
          </a:prstGeom>
          <a:ln w="12700">
            <a:miter lim="400000"/>
          </a:ln>
        </p:spPr>
        <p:txBody>
          <a:bodyPr lIns="45719" rIns="45719">
            <a:spAutoFit/>
          </a:bodyPr>
          <a:lstStyle/>
          <a:p>
            <a:pPr>
              <a:defRPr sz="2400"/>
            </a:pPr>
            <a:r>
              <a:t> </a:t>
            </a:r>
            <a:r>
              <a:rPr sz="2200"/>
              <a:t>Step 3: rename </a:t>
            </a:r>
            <a:r>
              <a:rPr sz="2200" i="1">
                <a:latin typeface="+mj-lt"/>
                <a:ea typeface="+mj-ea"/>
                <a:cs typeface="+mj-cs"/>
                <a:sym typeface="Helvetica"/>
              </a:rPr>
              <a:t>s</a:t>
            </a:r>
            <a:r>
              <a:rPr sz="2200" i="1" baseline="-25000">
                <a:latin typeface="+mj-lt"/>
                <a:ea typeface="+mj-ea"/>
                <a:cs typeface="+mj-cs"/>
                <a:sym typeface="Helvetica"/>
              </a:rPr>
              <a:t>k </a:t>
            </a:r>
            <a:r>
              <a:rPr sz="2200"/>
              <a:t>(=</a:t>
            </a:r>
            <a:r>
              <a:rPr sz="2200" i="1">
                <a:latin typeface="+mj-lt"/>
                <a:ea typeface="+mj-ea"/>
                <a:cs typeface="+mj-cs"/>
                <a:sym typeface="Helvetica"/>
              </a:rPr>
              <a:t>k</a:t>
            </a:r>
            <a:r>
              <a:rPr sz="2200"/>
              <a:t>/7)</a:t>
            </a:r>
          </a:p>
        </p:txBody>
      </p:sp>
      <p:graphicFrame>
        <p:nvGraphicFramePr>
          <p:cNvPr id="1327" name="Group 100"/>
          <p:cNvGraphicFramePr/>
          <p:nvPr/>
        </p:nvGraphicFramePr>
        <p:xfrm>
          <a:off x="355600" y="2579688"/>
          <a:ext cx="8375650" cy="3200400"/>
        </p:xfrm>
        <a:graphic>
          <a:graphicData uri="http://schemas.openxmlformats.org/drawingml/2006/table">
            <a:tbl>
              <a:tblPr/>
              <a:tblGrid>
                <a:gridCol w="9286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31862">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31863">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31862">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42913">
                <a:tc>
                  <a:txBody>
                    <a:bodyPr/>
                    <a:lstStyle/>
                    <a:p>
                      <a:pPr algn="l">
                        <a:defRPr sz="1800"/>
                      </a:pPr>
                      <a:r>
                        <a:rPr sz="2400" i="1" dirty="0">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4"/>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5"/>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7848105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30" name="Rectangle 3"/>
          <p:cNvSpPr txBox="1">
            <a:spLocks noGrp="1"/>
          </p:cNvSpPr>
          <p:nvPr>
            <p:ph type="body" sz="quarter" idx="1"/>
          </p:nvPr>
        </p:nvSpPr>
        <p:spPr>
          <a:xfrm>
            <a:off x="471487" y="1571625"/>
            <a:ext cx="4937126" cy="534988"/>
          </a:xfrm>
          <a:prstGeom prst="rect">
            <a:avLst/>
          </a:prstGeom>
        </p:spPr>
        <p:txBody>
          <a:bodyPr/>
          <a:lstStyle>
            <a:lvl1pPr marL="320040" indent="-201295">
              <a:lnSpc>
                <a:spcPct val="80000"/>
              </a:lnSpc>
              <a:buSzTx/>
              <a:buFont typeface="Wingdings 2" panose="05020102010507070707"/>
              <a:buNone/>
              <a:defRPr sz="2400">
                <a:solidFill>
                  <a:srgbClr val="3366CC"/>
                </a:solidFill>
              </a:defRPr>
            </a:lvl1pPr>
          </a:lstStyle>
          <a:p>
            <a:r>
              <a:t>Histogram equalization--Example</a:t>
            </a:r>
          </a:p>
        </p:txBody>
      </p:sp>
      <p:grpSp>
        <p:nvGrpSpPr>
          <p:cNvPr id="1333" name="Text Box 4"/>
          <p:cNvGrpSpPr/>
          <p:nvPr/>
        </p:nvGrpSpPr>
        <p:grpSpPr>
          <a:xfrm>
            <a:off x="663574" y="2082800"/>
            <a:ext cx="7929565" cy="461665"/>
            <a:chOff x="0" y="0"/>
            <a:chExt cx="7929563" cy="461664"/>
          </a:xfrm>
        </p:grpSpPr>
        <p:sp>
          <p:nvSpPr>
            <p:cNvPr id="1331" name="矩形"/>
            <p:cNvSpPr/>
            <p:nvPr/>
          </p:nvSpPr>
          <p:spPr>
            <a:xfrm>
              <a:off x="-1" y="0"/>
              <a:ext cx="7929565" cy="461665"/>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332" name="文本"/>
            <p:cNvSpPr txBox="1"/>
            <p:nvPr/>
          </p:nvSpPr>
          <p:spPr>
            <a:xfrm>
              <a:off x="-1" y="0"/>
              <a:ext cx="7929565" cy="370841"/>
            </a:xfrm>
            <a:prstGeom prst="rect">
              <a:avLst/>
            </a:prstGeom>
            <a:noFill/>
            <a:ln w="12700" cap="flat">
              <a:noFill/>
              <a:miter lim="400000"/>
            </a:ln>
            <a:effectLst/>
          </p:spPr>
          <p:txBody>
            <a:bodyPr wrap="square" lIns="45719" tIns="45719" rIns="45719" bIns="45719" numCol="1" anchor="t">
              <a:spAutoFit/>
            </a:bodyPr>
            <a:lstStyle/>
            <a:p>
              <a:r>
                <a:t> </a:t>
              </a:r>
            </a:p>
          </p:txBody>
        </p:sp>
      </p:grpSp>
      <p:graphicFrame>
        <p:nvGraphicFramePr>
          <p:cNvPr id="1334" name="Group 106"/>
          <p:cNvGraphicFramePr/>
          <p:nvPr/>
        </p:nvGraphicFramePr>
        <p:xfrm>
          <a:off x="355600" y="2579688"/>
          <a:ext cx="8375650" cy="3657600"/>
        </p:xfrm>
        <a:graphic>
          <a:graphicData uri="http://schemas.openxmlformats.org/drawingml/2006/table">
            <a:tbl>
              <a:tblPr/>
              <a:tblGrid>
                <a:gridCol w="9286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31862">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31863">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31862">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42913">
                <a:tc>
                  <a:txBody>
                    <a:bodyPr/>
                    <a:lstStyle/>
                    <a:p>
                      <a:pPr algn="l">
                        <a:defRPr sz="1800"/>
                      </a:pPr>
                      <a:r>
                        <a:rPr sz="2400" i="1" dirty="0">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4"/>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5"/>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6"/>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985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448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9008111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37" name="Rectangle 3"/>
          <p:cNvSpPr txBox="1">
            <a:spLocks noGrp="1"/>
          </p:cNvSpPr>
          <p:nvPr>
            <p:ph type="body" sz="quarter" idx="1"/>
          </p:nvPr>
        </p:nvSpPr>
        <p:spPr>
          <a:xfrm>
            <a:off x="471487" y="1571625"/>
            <a:ext cx="4937126" cy="534988"/>
          </a:xfrm>
          <a:prstGeom prst="rect">
            <a:avLst/>
          </a:prstGeom>
        </p:spPr>
        <p:txBody>
          <a:bodyPr/>
          <a:lstStyle>
            <a:lvl1pPr marL="320040" indent="-201295">
              <a:lnSpc>
                <a:spcPct val="80000"/>
              </a:lnSpc>
              <a:buSzTx/>
              <a:buFont typeface="Wingdings 2" panose="05020102010507070707"/>
              <a:buNone/>
              <a:defRPr sz="2400">
                <a:solidFill>
                  <a:srgbClr val="3366CC"/>
                </a:solidFill>
              </a:defRPr>
            </a:lvl1pPr>
          </a:lstStyle>
          <a:p>
            <a:r>
              <a:t>Histogram equalization--Example</a:t>
            </a:r>
          </a:p>
        </p:txBody>
      </p:sp>
      <p:grpSp>
        <p:nvGrpSpPr>
          <p:cNvPr id="1340" name="Text Box 4"/>
          <p:cNvGrpSpPr/>
          <p:nvPr/>
        </p:nvGrpSpPr>
        <p:grpSpPr>
          <a:xfrm>
            <a:off x="663574" y="1890712"/>
            <a:ext cx="7929565" cy="653753"/>
            <a:chOff x="0" y="0"/>
            <a:chExt cx="7929563" cy="461664"/>
          </a:xfrm>
        </p:grpSpPr>
        <p:sp>
          <p:nvSpPr>
            <p:cNvPr id="1338" name="矩形"/>
            <p:cNvSpPr/>
            <p:nvPr/>
          </p:nvSpPr>
          <p:spPr>
            <a:xfrm>
              <a:off x="-1" y="0"/>
              <a:ext cx="7929565" cy="461665"/>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339" name="文本"/>
            <p:cNvSpPr txBox="1"/>
            <p:nvPr/>
          </p:nvSpPr>
          <p:spPr>
            <a:xfrm>
              <a:off x="-1" y="0"/>
              <a:ext cx="7929565" cy="370841"/>
            </a:xfrm>
            <a:prstGeom prst="rect">
              <a:avLst/>
            </a:prstGeom>
            <a:noFill/>
            <a:ln w="12700" cap="flat">
              <a:noFill/>
              <a:miter lim="400000"/>
            </a:ln>
            <a:effectLst/>
          </p:spPr>
          <p:txBody>
            <a:bodyPr wrap="square" lIns="45719" tIns="45719" rIns="45719" bIns="45719" numCol="1" anchor="t">
              <a:spAutoFit/>
            </a:bodyPr>
            <a:lstStyle/>
            <a:p>
              <a:r>
                <a:t> </a:t>
              </a:r>
            </a:p>
          </p:txBody>
        </p:sp>
      </p:grpSp>
      <p:graphicFrame>
        <p:nvGraphicFramePr>
          <p:cNvPr id="1341" name="Group 117"/>
          <p:cNvGraphicFramePr/>
          <p:nvPr/>
        </p:nvGraphicFramePr>
        <p:xfrm>
          <a:off x="355600" y="2579688"/>
          <a:ext cx="8375650" cy="4114800"/>
        </p:xfrm>
        <a:graphic>
          <a:graphicData uri="http://schemas.openxmlformats.org/drawingml/2006/table">
            <a:tbl>
              <a:tblPr/>
              <a:tblGrid>
                <a:gridCol w="928688">
                  <a:extLst>
                    <a:ext uri="{9D8B030D-6E8A-4147-A177-3AD203B41FA5}">
                      <a16:colId xmlns:a16="http://schemas.microsoft.com/office/drawing/2014/main" val="20000"/>
                    </a:ext>
                  </a:extLst>
                </a:gridCol>
                <a:gridCol w="930275">
                  <a:extLst>
                    <a:ext uri="{9D8B030D-6E8A-4147-A177-3AD203B41FA5}">
                      <a16:colId xmlns:a16="http://schemas.microsoft.com/office/drawing/2014/main" val="20001"/>
                    </a:ext>
                  </a:extLst>
                </a:gridCol>
                <a:gridCol w="931862">
                  <a:extLst>
                    <a:ext uri="{9D8B030D-6E8A-4147-A177-3AD203B41FA5}">
                      <a16:colId xmlns:a16="http://schemas.microsoft.com/office/drawing/2014/main" val="20002"/>
                    </a:ext>
                  </a:extLst>
                </a:gridCol>
                <a:gridCol w="930275">
                  <a:extLst>
                    <a:ext uri="{9D8B030D-6E8A-4147-A177-3AD203B41FA5}">
                      <a16:colId xmlns:a16="http://schemas.microsoft.com/office/drawing/2014/main" val="20003"/>
                    </a:ext>
                  </a:extLst>
                </a:gridCol>
                <a:gridCol w="930275">
                  <a:extLst>
                    <a:ext uri="{9D8B030D-6E8A-4147-A177-3AD203B41FA5}">
                      <a16:colId xmlns:a16="http://schemas.microsoft.com/office/drawing/2014/main" val="20004"/>
                    </a:ext>
                  </a:extLst>
                </a:gridCol>
                <a:gridCol w="931863">
                  <a:extLst>
                    <a:ext uri="{9D8B030D-6E8A-4147-A177-3AD203B41FA5}">
                      <a16:colId xmlns:a16="http://schemas.microsoft.com/office/drawing/2014/main" val="20005"/>
                    </a:ext>
                  </a:extLst>
                </a:gridCol>
                <a:gridCol w="930275">
                  <a:extLst>
                    <a:ext uri="{9D8B030D-6E8A-4147-A177-3AD203B41FA5}">
                      <a16:colId xmlns:a16="http://schemas.microsoft.com/office/drawing/2014/main" val="20006"/>
                    </a:ext>
                  </a:extLst>
                </a:gridCol>
                <a:gridCol w="931862">
                  <a:extLst>
                    <a:ext uri="{9D8B030D-6E8A-4147-A177-3AD203B41FA5}">
                      <a16:colId xmlns:a16="http://schemas.microsoft.com/office/drawing/2014/main" val="20007"/>
                    </a:ext>
                  </a:extLst>
                </a:gridCol>
                <a:gridCol w="930275">
                  <a:extLst>
                    <a:ext uri="{9D8B030D-6E8A-4147-A177-3AD203B41FA5}">
                      <a16:colId xmlns:a16="http://schemas.microsoft.com/office/drawing/2014/main" val="20008"/>
                    </a:ext>
                  </a:extLst>
                </a:gridCol>
              </a:tblGrid>
              <a:tr h="442913">
                <a:tc>
                  <a:txBody>
                    <a:bodyPr/>
                    <a:lstStyle/>
                    <a:p>
                      <a:pPr algn="l">
                        <a:defRPr sz="1800"/>
                      </a:pPr>
                      <a:r>
                        <a:rPr sz="2400" i="1" dirty="0">
                          <a:latin typeface="Times New Roman" panose="02020603050405020304"/>
                          <a:ea typeface="Times New Roman" panose="02020603050405020304"/>
                          <a:cs typeface="Times New Roman" panose="02020603050405020304"/>
                          <a:sym typeface="Times New Roman" panose="02020603050405020304"/>
                        </a:rPr>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0"/>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r</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1"/>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656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245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122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2"/>
                  </a:ext>
                </a:extLst>
              </a:tr>
              <a:tr h="444500">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P(r</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0.02</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3"/>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0.89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0.98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4"/>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5/7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5"/>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s</a:t>
                      </a:r>
                      <a:r>
                        <a:rPr i="0" baseline="-30000"/>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dirty="0">
                          <a:solidFill>
                            <a:schemeClr val="accent6"/>
                          </a:solidFill>
                        </a:rPr>
                        <a:t>s</a:t>
                      </a:r>
                      <a:r>
                        <a:rPr i="0" baseline="-30000" dirty="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r>
                        <a:rPr>
                          <a:solidFill>
                            <a:schemeClr val="accent6"/>
                          </a:solidFill>
                        </a:rPr>
                        <a:t>s</a:t>
                      </a:r>
                      <a:r>
                        <a:rPr i="0" baseline="-30000">
                          <a:solidFill>
                            <a:schemeClr val="accent6"/>
                          </a:solidFill>
                        </a:rPr>
                        <a:t>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6"/>
                  </a:ext>
                </a:extLst>
              </a:tr>
              <a:tr h="4556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n</a:t>
                      </a:r>
                      <a:r>
                        <a:rPr baseline="-30000"/>
                        <a:t>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790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1023</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850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985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448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7"/>
                  </a:ext>
                </a:extLst>
              </a:tr>
              <a:tr h="442913">
                <a:tc>
                  <a:txBody>
                    <a:bodyPr/>
                    <a:lstStyle/>
                    <a:p>
                      <a:pPr algn="l">
                        <a:defRPr sz="2400" i="1">
                          <a:latin typeface="Times New Roman" panose="02020603050405020304"/>
                          <a:ea typeface="Times New Roman" panose="02020603050405020304"/>
                          <a:cs typeface="Times New Roman" panose="02020603050405020304"/>
                          <a:sym typeface="Times New Roman" panose="02020603050405020304"/>
                        </a:defRPr>
                      </a:pPr>
                      <a:r>
                        <a:t>P(s</a:t>
                      </a:r>
                      <a:r>
                        <a:rPr baseline="-30000"/>
                        <a:t>k</a:t>
                      </a:r>
                      <a:r>
                        <a: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0.24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1800"/>
                      </a:pPr>
                      <a:r>
                        <a:rPr sz="2400">
                          <a:latin typeface="Times New Roman" panose="02020603050405020304"/>
                          <a:ea typeface="Times New Roman" panose="02020603050405020304"/>
                          <a:cs typeface="Times New Roman" panose="02020603050405020304"/>
                          <a:sym typeface="Times New Roman" panose="02020603050405020304"/>
                        </a:rPr>
                        <a:t>0.11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i="1"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tc>
                  <a:txBody>
                    <a:bodyPr/>
                    <a:lstStyle/>
                    <a:p>
                      <a:pPr algn="l">
                        <a:defRPr sz="2400" baseline="-30000">
                          <a:solidFill>
                            <a:srgbClr val="D4D4D6"/>
                          </a:solidFill>
                          <a:latin typeface="Times New Roman" panose="02020603050405020304"/>
                          <a:ea typeface="Times New Roman" panose="02020603050405020304"/>
                          <a:cs typeface="Times New Roman" panose="02020603050405020304"/>
                          <a:sym typeface="Times New Roman" panose="02020603050405020304"/>
                        </a:defRPr>
                      </a:pPr>
                      <a:endParaRPr dirty="0"/>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solidFill>
                      <a:srgbClr val="00FFFF"/>
                    </a:solidFill>
                  </a:tcPr>
                </a:tc>
                <a:extLst>
                  <a:ext uri="{0D108BD9-81ED-4DB2-BD59-A6C34878D82A}">
                    <a16:rowId xmlns:a16="http://schemas.microsoft.com/office/drawing/2014/main" val="10008"/>
                  </a:ext>
                </a:extLst>
              </a:tr>
            </a:tbl>
          </a:graphicData>
        </a:graphic>
      </p:graphicFrame>
      <p:pic>
        <p:nvPicPr>
          <p:cNvPr id="1342" name="Object 118" descr="Object 118"/>
          <p:cNvPicPr>
            <a:picLocks noChangeAspect="1"/>
          </p:cNvPicPr>
          <p:nvPr/>
        </p:nvPicPr>
        <p:blipFill>
          <a:blip r:embed="rId3"/>
          <a:stretch>
            <a:fillRect/>
          </a:stretch>
        </p:blipFill>
        <p:spPr>
          <a:xfrm>
            <a:off x="6129607" y="1495676"/>
            <a:ext cx="1920131" cy="564983"/>
          </a:xfrm>
          <a:prstGeom prst="rect">
            <a:avLst/>
          </a:prstGeom>
          <a:ln w="12700">
            <a:miter lim="400000"/>
            <a:headEnd/>
            <a:tailEnd/>
          </a:ln>
        </p:spPr>
      </p:pic>
    </p:spTree>
    <p:extLst>
      <p:ext uri="{BB962C8B-B14F-4D97-AF65-F5344CB8AC3E}">
        <p14:creationId xmlns:p14="http://schemas.microsoft.com/office/powerpoint/2010/main" val="391339927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45"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equalization--Example</a:t>
            </a:r>
          </a:p>
        </p:txBody>
      </p:sp>
      <p:pic>
        <p:nvPicPr>
          <p:cNvPr id="1346" name="Picture 8" descr="Picture 8"/>
          <p:cNvPicPr>
            <a:picLocks noChangeAspect="1"/>
          </p:cNvPicPr>
          <p:nvPr/>
        </p:nvPicPr>
        <p:blipFill>
          <a:blip r:embed="rId2"/>
          <a:stretch>
            <a:fillRect/>
          </a:stretch>
        </p:blipFill>
        <p:spPr>
          <a:xfrm>
            <a:off x="606425" y="2465388"/>
            <a:ext cx="3933825" cy="2713037"/>
          </a:xfrm>
          <a:prstGeom prst="rect">
            <a:avLst/>
          </a:prstGeom>
          <a:ln w="12700">
            <a:miter lim="400000"/>
            <a:headEnd/>
            <a:tailEnd/>
          </a:ln>
        </p:spPr>
      </p:pic>
      <p:pic>
        <p:nvPicPr>
          <p:cNvPr id="1347" name="Picture 9" descr="Picture 9"/>
          <p:cNvPicPr>
            <a:picLocks noChangeAspect="1"/>
          </p:cNvPicPr>
          <p:nvPr/>
        </p:nvPicPr>
        <p:blipFill>
          <a:blip r:embed="rId3"/>
          <a:stretch>
            <a:fillRect/>
          </a:stretch>
        </p:blipFill>
        <p:spPr>
          <a:xfrm>
            <a:off x="4467225" y="2460625"/>
            <a:ext cx="3944938" cy="2719389"/>
          </a:xfrm>
          <a:prstGeom prst="rect">
            <a:avLst/>
          </a:prstGeom>
          <a:ln w="12700">
            <a:miter lim="400000"/>
            <a:headEnd/>
            <a:tailEnd/>
          </a:ln>
        </p:spPr>
      </p:pic>
      <p:sp>
        <p:nvSpPr>
          <p:cNvPr id="1348" name="Text Box 10"/>
          <p:cNvSpPr txBox="1"/>
          <p:nvPr/>
        </p:nvSpPr>
        <p:spPr>
          <a:xfrm>
            <a:off x="157162" y="5189537"/>
            <a:ext cx="8632826" cy="828041"/>
          </a:xfrm>
          <a:prstGeom prst="rect">
            <a:avLst/>
          </a:prstGeom>
          <a:ln w="12700">
            <a:miter lim="400000"/>
          </a:ln>
        </p:spPr>
        <p:txBody>
          <a:bodyPr lIns="45719" rIns="45719">
            <a:spAutoFit/>
          </a:bodyPr>
          <a:lstStyle>
            <a:lvl1pPr algn="ctr">
              <a:defRPr sz="2400"/>
            </a:lvl1pPr>
          </a:lstStyle>
          <a:p>
            <a:r>
              <a:t> (a)Before histogram equalization    (b) After histogram equalization</a:t>
            </a:r>
          </a:p>
        </p:txBody>
      </p:sp>
    </p:spTree>
    <p:extLst>
      <p:ext uri="{BB962C8B-B14F-4D97-AF65-F5344CB8AC3E}">
        <p14:creationId xmlns:p14="http://schemas.microsoft.com/office/powerpoint/2010/main" val="375752929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0"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51"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equalization--Example</a:t>
            </a:r>
          </a:p>
        </p:txBody>
      </p:sp>
      <p:sp>
        <p:nvSpPr>
          <p:cNvPr id="1352" name="Rectangle 5"/>
          <p:cNvSpPr txBox="1"/>
          <p:nvPr/>
        </p:nvSpPr>
        <p:spPr>
          <a:xfrm>
            <a:off x="3268662" y="3729354"/>
            <a:ext cx="142955" cy="256541"/>
          </a:xfrm>
          <a:prstGeom prst="rect">
            <a:avLst/>
          </a:prstGeom>
          <a:ln w="12700">
            <a:miter lim="400000"/>
          </a:ln>
        </p:spPr>
        <p:txBody>
          <a:bodyPr wrap="none" lIns="45719" rIns="45719" anchor="ctr">
            <a:spAutoFit/>
          </a:bodyPr>
          <a:lstStyle>
            <a:lvl1pPr>
              <a:defRPr sz="1100"/>
            </a:lvl1pPr>
          </a:lstStyle>
          <a:p>
            <a:r>
              <a:t> </a:t>
            </a:r>
          </a:p>
        </p:txBody>
      </p:sp>
      <p:pic>
        <p:nvPicPr>
          <p:cNvPr id="1353" name="Picture 6" descr="Picture 6"/>
          <p:cNvPicPr>
            <a:picLocks noChangeAspect="1"/>
          </p:cNvPicPr>
          <p:nvPr/>
        </p:nvPicPr>
        <p:blipFill>
          <a:blip r:embed="rId2"/>
          <a:stretch>
            <a:fillRect/>
          </a:stretch>
        </p:blipFill>
        <p:spPr>
          <a:xfrm>
            <a:off x="606425" y="2465388"/>
            <a:ext cx="3933825" cy="2713037"/>
          </a:xfrm>
          <a:prstGeom prst="rect">
            <a:avLst/>
          </a:prstGeom>
          <a:ln w="12700">
            <a:miter lim="400000"/>
            <a:headEnd/>
            <a:tailEnd/>
          </a:ln>
        </p:spPr>
      </p:pic>
      <p:pic>
        <p:nvPicPr>
          <p:cNvPr id="1354" name="Picture 7" descr="Picture 7"/>
          <p:cNvPicPr>
            <a:picLocks noChangeAspect="1"/>
          </p:cNvPicPr>
          <p:nvPr/>
        </p:nvPicPr>
        <p:blipFill>
          <a:blip r:embed="rId3"/>
          <a:stretch>
            <a:fillRect/>
          </a:stretch>
        </p:blipFill>
        <p:spPr>
          <a:xfrm>
            <a:off x="4467225" y="2460625"/>
            <a:ext cx="3944938" cy="2719389"/>
          </a:xfrm>
          <a:prstGeom prst="rect">
            <a:avLst/>
          </a:prstGeom>
          <a:ln w="12700">
            <a:miter lim="400000"/>
            <a:headEnd/>
            <a:tailEnd/>
          </a:ln>
        </p:spPr>
      </p:pic>
      <p:sp>
        <p:nvSpPr>
          <p:cNvPr id="1355" name="Text Box 10"/>
          <p:cNvSpPr txBox="1"/>
          <p:nvPr/>
        </p:nvSpPr>
        <p:spPr>
          <a:xfrm>
            <a:off x="157162" y="5189537"/>
            <a:ext cx="8632826" cy="828041"/>
          </a:xfrm>
          <a:prstGeom prst="rect">
            <a:avLst/>
          </a:prstGeom>
          <a:ln w="12700">
            <a:miter lim="400000"/>
          </a:ln>
        </p:spPr>
        <p:txBody>
          <a:bodyPr lIns="45719" rIns="45719">
            <a:spAutoFit/>
          </a:bodyPr>
          <a:lstStyle>
            <a:lvl1pPr algn="ctr">
              <a:defRPr sz="2400"/>
            </a:lvl1pPr>
          </a:lstStyle>
          <a:p>
            <a:r>
              <a:t> (a)Before histogram equalization    (b) After histogram equalization</a:t>
            </a:r>
          </a:p>
        </p:txBody>
      </p:sp>
    </p:spTree>
    <p:extLst>
      <p:ext uri="{BB962C8B-B14F-4D97-AF65-F5344CB8AC3E}">
        <p14:creationId xmlns:p14="http://schemas.microsoft.com/office/powerpoint/2010/main" val="159691093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58"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equalization--Example</a:t>
            </a:r>
          </a:p>
        </p:txBody>
      </p:sp>
      <p:grpSp>
        <p:nvGrpSpPr>
          <p:cNvPr id="1363" name="Group 4"/>
          <p:cNvGrpSpPr/>
          <p:nvPr/>
        </p:nvGrpSpPr>
        <p:grpSpPr>
          <a:xfrm>
            <a:off x="606425" y="2460624"/>
            <a:ext cx="7820025" cy="3585529"/>
            <a:chOff x="0" y="0"/>
            <a:chExt cx="7820025" cy="3585527"/>
          </a:xfrm>
        </p:grpSpPr>
        <p:sp>
          <p:nvSpPr>
            <p:cNvPr id="1359" name="Rectangle 5"/>
            <p:cNvSpPr txBox="1"/>
            <p:nvPr/>
          </p:nvSpPr>
          <p:spPr>
            <a:xfrm>
              <a:off x="2662237" y="1268729"/>
              <a:ext cx="142954" cy="256541"/>
            </a:xfrm>
            <a:prstGeom prst="rect">
              <a:avLst/>
            </a:prstGeom>
            <a:noFill/>
            <a:ln w="12700" cap="flat">
              <a:noFill/>
              <a:miter lim="400000"/>
            </a:ln>
            <a:effectLst/>
          </p:spPr>
          <p:txBody>
            <a:bodyPr wrap="none" lIns="45719" tIns="45719" rIns="45719" bIns="45719" numCol="1" anchor="ctr">
              <a:spAutoFit/>
            </a:bodyPr>
            <a:lstStyle>
              <a:lvl1pPr>
                <a:defRPr sz="1100"/>
              </a:lvl1pPr>
            </a:lstStyle>
            <a:p>
              <a:r>
                <a:t> </a:t>
              </a:r>
            </a:p>
          </p:txBody>
        </p:sp>
        <p:pic>
          <p:nvPicPr>
            <p:cNvPr id="1360" name="Picture 6" descr="Picture 6"/>
            <p:cNvPicPr>
              <a:picLocks noChangeAspect="1"/>
            </p:cNvPicPr>
            <p:nvPr/>
          </p:nvPicPr>
          <p:blipFill>
            <a:blip r:embed="rId2"/>
            <a:stretch>
              <a:fillRect/>
            </a:stretch>
          </p:blipFill>
          <p:spPr>
            <a:xfrm>
              <a:off x="0" y="4762"/>
              <a:ext cx="3933825" cy="2713038"/>
            </a:xfrm>
            <a:prstGeom prst="rect">
              <a:avLst/>
            </a:prstGeom>
            <a:ln w="12700" cap="flat">
              <a:noFill/>
              <a:miter lim="400000"/>
              <a:headEnd/>
              <a:tailEnd/>
            </a:ln>
            <a:effectLst/>
          </p:spPr>
        </p:pic>
        <p:pic>
          <p:nvPicPr>
            <p:cNvPr id="1361" name="Picture 7" descr="Picture 7"/>
            <p:cNvPicPr>
              <a:picLocks noChangeAspect="1"/>
            </p:cNvPicPr>
            <p:nvPr/>
          </p:nvPicPr>
          <p:blipFill>
            <a:blip r:embed="rId3"/>
            <a:stretch>
              <a:fillRect/>
            </a:stretch>
          </p:blipFill>
          <p:spPr>
            <a:xfrm>
              <a:off x="3860800" y="0"/>
              <a:ext cx="3944938" cy="2719388"/>
            </a:xfrm>
            <a:prstGeom prst="rect">
              <a:avLst/>
            </a:prstGeom>
            <a:ln w="12700" cap="flat">
              <a:noFill/>
              <a:miter lim="400000"/>
              <a:headEnd/>
              <a:tailEnd/>
            </a:ln>
            <a:effectLst/>
          </p:spPr>
        </p:pic>
        <p:sp>
          <p:nvSpPr>
            <p:cNvPr id="1362" name="Text Box 8"/>
            <p:cNvSpPr txBox="1"/>
            <p:nvPr/>
          </p:nvSpPr>
          <p:spPr>
            <a:xfrm>
              <a:off x="377825" y="2757487"/>
              <a:ext cx="7442200" cy="828041"/>
            </a:xfrm>
            <a:prstGeom prst="rect">
              <a:avLst/>
            </a:prstGeom>
            <a:noFill/>
            <a:ln w="12700" cap="flat">
              <a:noFill/>
              <a:miter lim="400000"/>
            </a:ln>
            <a:effectLst/>
          </p:spPr>
          <p:txBody>
            <a:bodyPr wrap="square" lIns="45719" tIns="45719" rIns="45719" bIns="45719" numCol="1" anchor="t">
              <a:spAutoFit/>
            </a:bodyPr>
            <a:lstStyle/>
            <a:p>
              <a:pPr algn="just">
                <a:defRPr sz="2400"/>
              </a:pPr>
              <a:r>
                <a:t>	      (a)  				(b) </a:t>
              </a:r>
              <a:endParaRPr>
                <a:latin typeface="Arial" panose="020B0604020202020204"/>
                <a:ea typeface="Arial" panose="020B0604020202020204"/>
                <a:cs typeface="Arial" panose="020B0604020202020204"/>
                <a:sym typeface="Arial" panose="020B0604020202020204"/>
              </a:endParaRPr>
            </a:p>
            <a:p>
              <a:pPr algn="ctr">
                <a:defRPr sz="2400"/>
              </a:pPr>
              <a:r>
                <a:t>Before and after equalization</a:t>
              </a:r>
            </a:p>
          </p:txBody>
        </p:sp>
      </p:grpSp>
    </p:spTree>
    <p:extLst>
      <p:ext uri="{BB962C8B-B14F-4D97-AF65-F5344CB8AC3E}">
        <p14:creationId xmlns:p14="http://schemas.microsoft.com/office/powerpoint/2010/main" val="273603723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5"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66"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equalization--problem</a:t>
            </a:r>
          </a:p>
        </p:txBody>
      </p:sp>
      <p:grpSp>
        <p:nvGrpSpPr>
          <p:cNvPr id="1374" name="Group 23"/>
          <p:cNvGrpSpPr/>
          <p:nvPr/>
        </p:nvGrpSpPr>
        <p:grpSpPr>
          <a:xfrm>
            <a:off x="4292600" y="2320924"/>
            <a:ext cx="4408497" cy="3687129"/>
            <a:chOff x="0" y="0"/>
            <a:chExt cx="4408496" cy="3687127"/>
          </a:xfrm>
        </p:grpSpPr>
        <p:pic>
          <p:nvPicPr>
            <p:cNvPr id="1367" name="Picture 11" descr="Picture 11"/>
            <p:cNvPicPr>
              <a:picLocks noChangeAspect="1"/>
            </p:cNvPicPr>
            <p:nvPr/>
          </p:nvPicPr>
          <p:blipFill>
            <a:blip r:embed="rId3"/>
            <a:stretch>
              <a:fillRect/>
            </a:stretch>
          </p:blipFill>
          <p:spPr>
            <a:xfrm>
              <a:off x="0" y="0"/>
              <a:ext cx="2128843" cy="1446213"/>
            </a:xfrm>
            <a:prstGeom prst="rect">
              <a:avLst/>
            </a:prstGeom>
            <a:ln w="12700" cap="flat">
              <a:noFill/>
              <a:miter lim="400000"/>
              <a:headEnd/>
              <a:tailEnd/>
            </a:ln>
            <a:effectLst/>
          </p:spPr>
        </p:pic>
        <p:pic>
          <p:nvPicPr>
            <p:cNvPr id="1368" name="Picture 12" descr="Picture 12"/>
            <p:cNvPicPr>
              <a:picLocks noChangeAspect="1"/>
            </p:cNvPicPr>
            <p:nvPr/>
          </p:nvPicPr>
          <p:blipFill>
            <a:blip r:embed="rId4"/>
            <a:stretch>
              <a:fillRect/>
            </a:stretch>
          </p:blipFill>
          <p:spPr>
            <a:xfrm>
              <a:off x="2273305" y="0"/>
              <a:ext cx="2109792" cy="1438275"/>
            </a:xfrm>
            <a:prstGeom prst="rect">
              <a:avLst/>
            </a:prstGeom>
            <a:ln w="12700" cap="flat">
              <a:noFill/>
              <a:miter lim="400000"/>
              <a:headEnd/>
              <a:tailEnd/>
            </a:ln>
            <a:effectLst/>
          </p:spPr>
        </p:pic>
        <p:sp>
          <p:nvSpPr>
            <p:cNvPr id="1369" name="Rectangle 17"/>
            <p:cNvSpPr txBox="1"/>
            <p:nvPr/>
          </p:nvSpPr>
          <p:spPr>
            <a:xfrm>
              <a:off x="1452565" y="2527617"/>
              <a:ext cx="142954" cy="256541"/>
            </a:xfrm>
            <a:prstGeom prst="rect">
              <a:avLst/>
            </a:prstGeom>
            <a:noFill/>
            <a:ln w="12700" cap="flat">
              <a:noFill/>
              <a:miter lim="400000"/>
            </a:ln>
            <a:effectLst/>
          </p:spPr>
          <p:txBody>
            <a:bodyPr wrap="none" lIns="45719" tIns="45719" rIns="45719" bIns="45719" numCol="1" anchor="ctr">
              <a:spAutoFit/>
            </a:bodyPr>
            <a:lstStyle>
              <a:lvl1pPr>
                <a:defRPr sz="1100"/>
              </a:lvl1pPr>
            </a:lstStyle>
            <a:p>
              <a:r>
                <a:t> </a:t>
              </a:r>
            </a:p>
          </p:txBody>
        </p:sp>
        <p:pic>
          <p:nvPicPr>
            <p:cNvPr id="1370" name="Picture 18" descr="Picture 18"/>
            <p:cNvPicPr>
              <a:picLocks noChangeAspect="1"/>
            </p:cNvPicPr>
            <p:nvPr/>
          </p:nvPicPr>
          <p:blipFill>
            <a:blip r:embed="rId5"/>
            <a:stretch>
              <a:fillRect/>
            </a:stretch>
          </p:blipFill>
          <p:spPr>
            <a:xfrm>
              <a:off x="28575" y="2006600"/>
              <a:ext cx="2106618" cy="1292225"/>
            </a:xfrm>
            <a:prstGeom prst="rect">
              <a:avLst/>
            </a:prstGeom>
            <a:ln w="12700" cap="flat">
              <a:noFill/>
              <a:miter lim="400000"/>
              <a:headEnd/>
              <a:tailEnd/>
            </a:ln>
            <a:effectLst/>
          </p:spPr>
        </p:pic>
        <p:pic>
          <p:nvPicPr>
            <p:cNvPr id="1371" name="Picture 19" descr="Picture 19"/>
            <p:cNvPicPr>
              <a:picLocks noChangeAspect="1"/>
            </p:cNvPicPr>
            <p:nvPr/>
          </p:nvPicPr>
          <p:blipFill>
            <a:blip r:embed="rId6"/>
            <a:stretch>
              <a:fillRect/>
            </a:stretch>
          </p:blipFill>
          <p:spPr>
            <a:xfrm>
              <a:off x="2297117" y="2005012"/>
              <a:ext cx="2111380" cy="1293813"/>
            </a:xfrm>
            <a:prstGeom prst="rect">
              <a:avLst/>
            </a:prstGeom>
            <a:ln w="12700" cap="flat">
              <a:noFill/>
              <a:miter lim="400000"/>
              <a:headEnd/>
              <a:tailEnd/>
            </a:ln>
            <a:effectLst/>
          </p:spPr>
        </p:pic>
        <p:sp>
          <p:nvSpPr>
            <p:cNvPr id="1372" name="Text Box 21"/>
            <p:cNvSpPr txBox="1"/>
            <p:nvPr/>
          </p:nvSpPr>
          <p:spPr>
            <a:xfrm>
              <a:off x="495301" y="1458912"/>
              <a:ext cx="3611499" cy="370841"/>
            </a:xfrm>
            <a:prstGeom prst="rect">
              <a:avLst/>
            </a:prstGeom>
            <a:noFill/>
            <a:ln w="12700" cap="flat">
              <a:noFill/>
              <a:miter lim="400000"/>
            </a:ln>
            <a:effectLst/>
          </p:spPr>
          <p:txBody>
            <a:bodyPr wrap="none" lIns="45719" tIns="45719" rIns="45719" bIns="45719" numCol="1" anchor="t">
              <a:spAutoFit/>
            </a:bodyPr>
            <a:lstStyle>
              <a:lvl1pPr>
                <a:defRPr b="1">
                  <a:latin typeface="+mj-lt"/>
                  <a:ea typeface="+mj-ea"/>
                  <a:cs typeface="+mj-cs"/>
                  <a:sym typeface="Helvetica"/>
                </a:defRPr>
              </a:lvl1pPr>
            </a:lstStyle>
            <a:p>
              <a:r>
                <a:t>Continuous histogram equalization</a:t>
              </a:r>
            </a:p>
          </p:txBody>
        </p:sp>
        <p:sp>
          <p:nvSpPr>
            <p:cNvPr id="1373" name="Text Box 22"/>
            <p:cNvSpPr txBox="1"/>
            <p:nvPr/>
          </p:nvSpPr>
          <p:spPr>
            <a:xfrm>
              <a:off x="636588" y="3316287"/>
              <a:ext cx="3293379" cy="370841"/>
            </a:xfrm>
            <a:prstGeom prst="rect">
              <a:avLst/>
            </a:prstGeom>
            <a:noFill/>
            <a:ln w="12700" cap="flat">
              <a:noFill/>
              <a:miter lim="400000"/>
            </a:ln>
            <a:effectLst/>
          </p:spPr>
          <p:txBody>
            <a:bodyPr wrap="none" lIns="45719" tIns="45719" rIns="45719" bIns="45719" numCol="1" anchor="t">
              <a:spAutoFit/>
            </a:bodyPr>
            <a:lstStyle>
              <a:lvl1pPr>
                <a:defRPr b="1">
                  <a:latin typeface="+mj-lt"/>
                  <a:ea typeface="+mj-ea"/>
                  <a:cs typeface="+mj-cs"/>
                  <a:sym typeface="Helvetica"/>
                </a:defRPr>
              </a:lvl1pPr>
            </a:lstStyle>
            <a:p>
              <a:r>
                <a:t>Discrete histogram equalization</a:t>
              </a:r>
            </a:p>
          </p:txBody>
        </p:sp>
      </p:grpSp>
      <p:sp>
        <p:nvSpPr>
          <p:cNvPr id="1375" name="Text Box 24"/>
          <p:cNvSpPr txBox="1"/>
          <p:nvPr/>
        </p:nvSpPr>
        <p:spPr>
          <a:xfrm>
            <a:off x="546100" y="2211388"/>
            <a:ext cx="3663950" cy="3783966"/>
          </a:xfrm>
          <a:prstGeom prst="rect">
            <a:avLst/>
          </a:prstGeom>
          <a:solidFill>
            <a:srgbClr val="00FFFF"/>
          </a:solidFill>
          <a:ln>
            <a:solidFill>
              <a:srgbClr val="FF5050"/>
            </a:solidFill>
            <a:miter/>
          </a:ln>
        </p:spPr>
        <p:txBody>
          <a:bodyPr lIns="45719" rIns="45719">
            <a:spAutoFit/>
          </a:bodyPr>
          <a:lstStyle/>
          <a:p>
            <a:pPr>
              <a:defRPr sz="2400"/>
            </a:pPr>
            <a:r>
              <a:t> In terms of the standard histogram equalization, the probabilities of different gray levels after equalization should be same (top). However, it’s not true in practice (bottom). </a:t>
            </a:r>
            <a:endParaRPr>
              <a:latin typeface="Arial" panose="020B0604020202020204"/>
              <a:ea typeface="Arial" panose="020B0604020202020204"/>
              <a:cs typeface="Arial" panose="020B0604020202020204"/>
              <a:sym typeface="Arial" panose="020B0604020202020204"/>
            </a:endParaRPr>
          </a:p>
          <a:p>
            <a:pPr>
              <a:defRPr sz="2400"/>
            </a:pPr>
            <a:endParaRPr>
              <a:latin typeface="Arial" panose="020B0604020202020204"/>
              <a:ea typeface="Arial" panose="020B0604020202020204"/>
              <a:cs typeface="Arial" panose="020B0604020202020204"/>
              <a:sym typeface="Arial" panose="020B0604020202020204"/>
            </a:endParaRPr>
          </a:p>
          <a:p>
            <a:pPr>
              <a:defRPr sz="2400">
                <a:solidFill>
                  <a:srgbClr val="FF0000"/>
                </a:solidFill>
              </a:defRPr>
            </a:pPr>
            <a:r>
              <a:t> Why?</a:t>
            </a:r>
          </a:p>
        </p:txBody>
      </p:sp>
    </p:spTree>
    <p:extLst>
      <p:ext uri="{BB962C8B-B14F-4D97-AF65-F5344CB8AC3E}">
        <p14:creationId xmlns:p14="http://schemas.microsoft.com/office/powerpoint/2010/main" val="135362392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标题"/>
          <p:cNvSpPr txBox="1">
            <a:spLocks noGrp="1"/>
          </p:cNvSpPr>
          <p:nvPr>
            <p:ph type="title"/>
          </p:nvPr>
        </p:nvSpPr>
        <p:spPr>
          <a:prstGeom prst="rect">
            <a:avLst/>
          </a:prstGeom>
        </p:spPr>
        <p:txBody>
          <a:bodyPr/>
          <a:lstStyle/>
          <a:p>
            <a:endParaRPr/>
          </a:p>
        </p:txBody>
      </p:sp>
      <p:sp>
        <p:nvSpPr>
          <p:cNvPr id="728" name="正文"/>
          <p:cNvSpPr txBox="1">
            <a:spLocks noGrp="1"/>
          </p:cNvSpPr>
          <p:nvPr>
            <p:ph type="body" idx="1"/>
          </p:nvPr>
        </p:nvSpPr>
        <p:spPr>
          <a:prstGeom prst="rect">
            <a:avLst/>
          </a:prstGeom>
        </p:spPr>
        <p:txBody>
          <a:bodyPr/>
          <a:lstStyle/>
          <a:p>
            <a:endParaRPr/>
          </a:p>
        </p:txBody>
      </p:sp>
      <p:pic>
        <p:nvPicPr>
          <p:cNvPr id="729" name="logarithm.png" descr="logarithm.png"/>
          <p:cNvPicPr>
            <a:picLocks noChangeAspect="1"/>
          </p:cNvPicPr>
          <p:nvPr/>
        </p:nvPicPr>
        <p:blipFill>
          <a:blip r:embed="rId2"/>
          <a:stretch>
            <a:fillRect/>
          </a:stretch>
        </p:blipFill>
        <p:spPr>
          <a:xfrm>
            <a:off x="3074640" y="1052736"/>
            <a:ext cx="2433465" cy="3244620"/>
          </a:xfrm>
          <a:prstGeom prst="rect">
            <a:avLst/>
          </a:prstGeom>
          <a:ln w="12700">
            <a:miter lim="400000"/>
            <a:headEnd/>
            <a:tailEnd/>
          </a:ln>
          <a:effectLst>
            <a:outerShdw blurRad="50800" dist="38100" dir="2700000" rotWithShape="0">
              <a:srgbClr val="000000">
                <a:alpha val="40000"/>
              </a:srgbClr>
            </a:outerShdw>
          </a:effectLst>
        </p:spPr>
      </p:pic>
      <p:pic>
        <p:nvPicPr>
          <p:cNvPr id="730" name="bilateral.png" descr="bilateral.png"/>
          <p:cNvPicPr>
            <a:picLocks noChangeAspect="1"/>
          </p:cNvPicPr>
          <p:nvPr/>
        </p:nvPicPr>
        <p:blipFill>
          <a:blip r:embed="rId3"/>
          <a:stretch>
            <a:fillRect/>
          </a:stretch>
        </p:blipFill>
        <p:spPr>
          <a:xfrm>
            <a:off x="209128" y="1052736"/>
            <a:ext cx="2433465" cy="3244620"/>
          </a:xfrm>
          <a:prstGeom prst="rect">
            <a:avLst/>
          </a:prstGeom>
          <a:ln w="12700">
            <a:miter lim="400000"/>
            <a:headEnd/>
            <a:tailEnd/>
          </a:ln>
          <a:effectLst>
            <a:outerShdw blurRad="50800" dist="38100" dir="2700000" rotWithShape="0">
              <a:srgbClr val="000000">
                <a:alpha val="40000"/>
              </a:srgbClr>
            </a:outerShdw>
          </a:effectLst>
        </p:spPr>
      </p:pic>
      <p:pic>
        <p:nvPicPr>
          <p:cNvPr id="731" name="logarithm.png" descr="logarithm.png"/>
          <p:cNvPicPr>
            <a:picLocks noChangeAspect="1"/>
          </p:cNvPicPr>
          <p:nvPr/>
        </p:nvPicPr>
        <p:blipFill>
          <a:blip r:embed="rId4"/>
          <a:stretch>
            <a:fillRect/>
          </a:stretch>
        </p:blipFill>
        <p:spPr>
          <a:xfrm>
            <a:off x="5388864" y="4051167"/>
            <a:ext cx="3755136" cy="2816353"/>
          </a:xfrm>
          <a:prstGeom prst="rect">
            <a:avLst/>
          </a:prstGeom>
          <a:ln w="12700">
            <a:miter lim="400000"/>
            <a:headEnd/>
            <a:tailEnd/>
          </a:ln>
          <a:effectLst>
            <a:outerShdw blurRad="50800" dist="38100" dir="2700000" rotWithShape="0">
              <a:srgbClr val="000000">
                <a:alpha val="40000"/>
              </a:srgbClr>
            </a:outerShdw>
          </a:effectLst>
        </p:spPr>
      </p:pic>
      <p:pic>
        <p:nvPicPr>
          <p:cNvPr id="732" name="4.png" descr="4.png"/>
          <p:cNvPicPr>
            <a:picLocks noChangeAspect="1"/>
          </p:cNvPicPr>
          <p:nvPr/>
        </p:nvPicPr>
        <p:blipFill>
          <a:blip r:embed="rId5"/>
          <a:stretch>
            <a:fillRect/>
          </a:stretch>
        </p:blipFill>
        <p:spPr>
          <a:xfrm>
            <a:off x="1425859" y="4042800"/>
            <a:ext cx="3753601" cy="2815201"/>
          </a:xfrm>
          <a:prstGeom prst="rect">
            <a:avLst/>
          </a:prstGeom>
          <a:ln w="12700">
            <a:miter lim="400000"/>
            <a:headEnd/>
            <a:tailEnd/>
          </a:ln>
          <a:effectLst>
            <a:outerShdw blurRad="50800" dist="38100" dir="2700000" rotWithShape="0">
              <a:srgbClr val="000000">
                <a:alpha val="40000"/>
              </a:srgbClr>
            </a:outerShdw>
          </a:effectLst>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 name="Rectangle 2"/>
          <p:cNvSpPr txBox="1">
            <a:spLocks noGrp="1"/>
          </p:cNvSpPr>
          <p:nvPr>
            <p:ph type="title"/>
          </p:nvPr>
        </p:nvSpPr>
        <p:spPr>
          <a:xfrm>
            <a:off x="0" y="476250"/>
            <a:ext cx="8686800" cy="941388"/>
          </a:xfrm>
          <a:prstGeom prst="rect">
            <a:avLst/>
          </a:prstGeom>
        </p:spPr>
        <p:txBody>
          <a:bodyPr/>
          <a:lstStyle/>
          <a:p>
            <a:pPr>
              <a:defRPr sz="4400">
                <a:solidFill>
                  <a:srgbClr val="FF5050"/>
                </a:solidFill>
              </a:defRPr>
            </a:pPr>
            <a:endParaRPr/>
          </a:p>
        </p:txBody>
      </p:sp>
      <p:sp>
        <p:nvSpPr>
          <p:cNvPr id="1380"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sz="2900">
                <a:solidFill>
                  <a:srgbClr val="3366CC"/>
                </a:solid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Histogram equalization- Answer</a:t>
            </a:r>
          </a:p>
        </p:txBody>
      </p:sp>
      <p:grpSp>
        <p:nvGrpSpPr>
          <p:cNvPr id="1388" name="Group 4"/>
          <p:cNvGrpSpPr/>
          <p:nvPr/>
        </p:nvGrpSpPr>
        <p:grpSpPr>
          <a:xfrm>
            <a:off x="4292600" y="2320924"/>
            <a:ext cx="4563416" cy="3666950"/>
            <a:chOff x="0" y="0"/>
            <a:chExt cx="4563415" cy="3666948"/>
          </a:xfrm>
        </p:grpSpPr>
        <p:pic>
          <p:nvPicPr>
            <p:cNvPr id="1381" name="Picture 5" descr="Picture 5"/>
            <p:cNvPicPr>
              <a:picLocks noChangeAspect="1"/>
            </p:cNvPicPr>
            <p:nvPr/>
          </p:nvPicPr>
          <p:blipFill>
            <a:blip r:embed="rId3"/>
            <a:stretch>
              <a:fillRect/>
            </a:stretch>
          </p:blipFill>
          <p:spPr>
            <a:xfrm>
              <a:off x="0" y="0"/>
              <a:ext cx="2128838" cy="1446213"/>
            </a:xfrm>
            <a:prstGeom prst="rect">
              <a:avLst/>
            </a:prstGeom>
            <a:ln w="12700" cap="flat">
              <a:noFill/>
              <a:miter lim="400000"/>
              <a:headEnd/>
              <a:tailEnd/>
            </a:ln>
            <a:effectLst/>
          </p:spPr>
        </p:pic>
        <p:pic>
          <p:nvPicPr>
            <p:cNvPr id="1382" name="Picture 6" descr="Picture 6"/>
            <p:cNvPicPr>
              <a:picLocks noChangeAspect="1"/>
            </p:cNvPicPr>
            <p:nvPr/>
          </p:nvPicPr>
          <p:blipFill>
            <a:blip r:embed="rId4"/>
            <a:stretch>
              <a:fillRect/>
            </a:stretch>
          </p:blipFill>
          <p:spPr>
            <a:xfrm>
              <a:off x="2273300" y="0"/>
              <a:ext cx="2109788" cy="1438275"/>
            </a:xfrm>
            <a:prstGeom prst="rect">
              <a:avLst/>
            </a:prstGeom>
            <a:ln w="12700" cap="flat">
              <a:noFill/>
              <a:miter lim="400000"/>
              <a:headEnd/>
              <a:tailEnd/>
            </a:ln>
            <a:effectLst/>
          </p:spPr>
        </p:pic>
        <p:sp>
          <p:nvSpPr>
            <p:cNvPr id="1383" name="Rectangle 7"/>
            <p:cNvSpPr txBox="1"/>
            <p:nvPr/>
          </p:nvSpPr>
          <p:spPr>
            <a:xfrm>
              <a:off x="1452562" y="2527617"/>
              <a:ext cx="142954" cy="256541"/>
            </a:xfrm>
            <a:prstGeom prst="rect">
              <a:avLst/>
            </a:prstGeom>
            <a:noFill/>
            <a:ln w="12700" cap="flat">
              <a:noFill/>
              <a:miter lim="400000"/>
            </a:ln>
            <a:effectLst/>
          </p:spPr>
          <p:txBody>
            <a:bodyPr wrap="none" lIns="45719" tIns="45719" rIns="45719" bIns="45719" numCol="1" anchor="ctr">
              <a:spAutoFit/>
            </a:bodyPr>
            <a:lstStyle>
              <a:lvl1pPr>
                <a:defRPr sz="1100"/>
              </a:lvl1pPr>
            </a:lstStyle>
            <a:p>
              <a:r>
                <a:t> </a:t>
              </a:r>
            </a:p>
          </p:txBody>
        </p:sp>
        <p:pic>
          <p:nvPicPr>
            <p:cNvPr id="1384" name="Picture 8" descr="Picture 8"/>
            <p:cNvPicPr>
              <a:picLocks noChangeAspect="1"/>
            </p:cNvPicPr>
            <p:nvPr/>
          </p:nvPicPr>
          <p:blipFill>
            <a:blip r:embed="rId5"/>
            <a:stretch>
              <a:fillRect/>
            </a:stretch>
          </p:blipFill>
          <p:spPr>
            <a:xfrm>
              <a:off x="28575" y="2006600"/>
              <a:ext cx="2106613" cy="1292225"/>
            </a:xfrm>
            <a:prstGeom prst="rect">
              <a:avLst/>
            </a:prstGeom>
            <a:ln w="12700" cap="flat">
              <a:noFill/>
              <a:miter lim="400000"/>
              <a:headEnd/>
              <a:tailEnd/>
            </a:ln>
            <a:effectLst/>
          </p:spPr>
        </p:pic>
        <p:pic>
          <p:nvPicPr>
            <p:cNvPr id="1385" name="Picture 9" descr="Picture 9"/>
            <p:cNvPicPr>
              <a:picLocks noChangeAspect="1"/>
            </p:cNvPicPr>
            <p:nvPr/>
          </p:nvPicPr>
          <p:blipFill>
            <a:blip r:embed="rId6"/>
            <a:stretch>
              <a:fillRect/>
            </a:stretch>
          </p:blipFill>
          <p:spPr>
            <a:xfrm>
              <a:off x="2297112" y="2005012"/>
              <a:ext cx="2111376" cy="1293813"/>
            </a:xfrm>
            <a:prstGeom prst="rect">
              <a:avLst/>
            </a:prstGeom>
            <a:ln w="12700" cap="flat">
              <a:noFill/>
              <a:miter lim="400000"/>
              <a:headEnd/>
              <a:tailEnd/>
            </a:ln>
            <a:effectLst/>
          </p:spPr>
        </p:pic>
        <p:sp>
          <p:nvSpPr>
            <p:cNvPr id="1386" name="Text Box 10"/>
            <p:cNvSpPr txBox="1"/>
            <p:nvPr/>
          </p:nvSpPr>
          <p:spPr>
            <a:xfrm>
              <a:off x="636587" y="1458912"/>
              <a:ext cx="3926829" cy="350662"/>
            </a:xfrm>
            <a:prstGeom prst="rect">
              <a:avLst/>
            </a:prstGeom>
            <a:noFill/>
            <a:ln w="12700" cap="flat">
              <a:noFill/>
              <a:miter lim="400000"/>
            </a:ln>
            <a:effectLst/>
          </p:spPr>
          <p:txBody>
            <a:bodyPr wrap="none" lIns="45719" tIns="45719" rIns="45719" bIns="45719" numCol="1" anchor="t">
              <a:spAutoFit/>
            </a:bodyPr>
            <a:lstStyle>
              <a:lvl1pPr>
                <a:defRPr b="1">
                  <a:latin typeface="Arial" panose="020B0604020202020204"/>
                  <a:ea typeface="Arial" panose="020B0604020202020204"/>
                  <a:cs typeface="Arial" panose="020B0604020202020204"/>
                  <a:sym typeface="Arial" panose="020B0604020202020204"/>
                </a:defRPr>
              </a:lvl1pPr>
            </a:lstStyle>
            <a:p>
              <a:r>
                <a:t>Continuous histogram equalization</a:t>
              </a:r>
            </a:p>
          </p:txBody>
        </p:sp>
        <p:sp>
          <p:nvSpPr>
            <p:cNvPr id="1387" name="Text Box 11"/>
            <p:cNvSpPr txBox="1"/>
            <p:nvPr/>
          </p:nvSpPr>
          <p:spPr>
            <a:xfrm>
              <a:off x="636587" y="3316287"/>
              <a:ext cx="3559372" cy="350662"/>
            </a:xfrm>
            <a:prstGeom prst="rect">
              <a:avLst/>
            </a:prstGeom>
            <a:noFill/>
            <a:ln w="12700" cap="flat">
              <a:noFill/>
              <a:miter lim="400000"/>
            </a:ln>
            <a:effectLst/>
          </p:spPr>
          <p:txBody>
            <a:bodyPr wrap="none" lIns="45719" tIns="45719" rIns="45719" bIns="45719" numCol="1" anchor="t">
              <a:spAutoFit/>
            </a:bodyPr>
            <a:lstStyle>
              <a:lvl1pPr>
                <a:defRPr b="1">
                  <a:latin typeface="Arial" panose="020B0604020202020204"/>
                  <a:ea typeface="Arial" panose="020B0604020202020204"/>
                  <a:cs typeface="Arial" panose="020B0604020202020204"/>
                  <a:sym typeface="Arial" panose="020B0604020202020204"/>
                </a:defRPr>
              </a:lvl1pPr>
            </a:lstStyle>
            <a:p>
              <a:r>
                <a:t>Discrete histogram equalization</a:t>
              </a:r>
            </a:p>
          </p:txBody>
        </p:sp>
      </p:grpSp>
      <p:grpSp>
        <p:nvGrpSpPr>
          <p:cNvPr id="1391" name="Text Box 12"/>
          <p:cNvGrpSpPr/>
          <p:nvPr/>
        </p:nvGrpSpPr>
        <p:grpSpPr>
          <a:xfrm>
            <a:off x="546100" y="2211388"/>
            <a:ext cx="3721100" cy="4154985"/>
            <a:chOff x="0" y="0"/>
            <a:chExt cx="3721100" cy="4154983"/>
          </a:xfrm>
        </p:grpSpPr>
        <p:sp>
          <p:nvSpPr>
            <p:cNvPr id="1389" name="矩形"/>
            <p:cNvSpPr/>
            <p:nvPr/>
          </p:nvSpPr>
          <p:spPr>
            <a:xfrm>
              <a:off x="0" y="0"/>
              <a:ext cx="3721100" cy="4154984"/>
            </a:xfrm>
            <a:prstGeom prst="rect">
              <a:avLst/>
            </a:prstGeom>
            <a:blipFill rotWithShape="1">
              <a:blip r:embed="rId7"/>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390" name="文本"/>
            <p:cNvSpPr txBox="1"/>
            <p:nvPr/>
          </p:nvSpPr>
          <p:spPr>
            <a:xfrm>
              <a:off x="0" y="0"/>
              <a:ext cx="3721100"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153960912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 name="Rectangle 2"/>
          <p:cNvSpPr txBox="1">
            <a:spLocks noGrp="1"/>
          </p:cNvSpPr>
          <p:nvPr>
            <p:ph type="title"/>
          </p:nvPr>
        </p:nvSpPr>
        <p:spPr>
          <a:prstGeom prst="rect">
            <a:avLst/>
          </a:prstGeom>
        </p:spPr>
        <p:txBody>
          <a:bodyPr/>
          <a:lstStyle/>
          <a:p>
            <a:pPr>
              <a:defRPr sz="4400">
                <a:solidFill>
                  <a:srgbClr val="FF5050"/>
                </a:solidFill>
              </a:defRPr>
            </a:pPr>
            <a:endParaRPr/>
          </a:p>
        </p:txBody>
      </p:sp>
      <p:sp>
        <p:nvSpPr>
          <p:cNvPr id="1396" name="Rectangle 3"/>
          <p:cNvSpPr txBox="1">
            <a:spLocks noGrp="1"/>
          </p:cNvSpPr>
          <p:nvPr>
            <p:ph type="body" sz="quarter" idx="1"/>
          </p:nvPr>
        </p:nvSpPr>
        <p:spPr>
          <a:xfrm>
            <a:off x="457200" y="1571625"/>
            <a:ext cx="7651750" cy="592139"/>
          </a:xfrm>
          <a:prstGeom prst="rect">
            <a:avLst/>
          </a:prstGeom>
        </p:spPr>
        <p:txBody>
          <a:bodyPr/>
          <a:lstStyle/>
          <a:p>
            <a:pPr marL="320040" indent="-201295">
              <a:lnSpc>
                <a:spcPct val="90000"/>
              </a:lnSpc>
              <a:buSzTx/>
              <a:buFont typeface="Wingdings 2" panose="05020102010507070707"/>
              <a:buNone/>
              <a:defRPr sz="2900">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Histogram equalization--Example</a:t>
            </a:r>
          </a:p>
        </p:txBody>
      </p:sp>
      <p:grpSp>
        <p:nvGrpSpPr>
          <p:cNvPr id="1406" name="Group 13"/>
          <p:cNvGrpSpPr/>
          <p:nvPr/>
        </p:nvGrpSpPr>
        <p:grpSpPr>
          <a:xfrm>
            <a:off x="590550" y="2116138"/>
            <a:ext cx="8373910" cy="4178809"/>
            <a:chOff x="0" y="0"/>
            <a:chExt cx="8373909" cy="4178808"/>
          </a:xfrm>
        </p:grpSpPr>
        <p:pic>
          <p:nvPicPr>
            <p:cNvPr id="1397" name="Picture 14" descr="Picture 14"/>
            <p:cNvPicPr>
              <a:picLocks noChangeAspect="1"/>
            </p:cNvPicPr>
            <p:nvPr/>
          </p:nvPicPr>
          <p:blipFill>
            <a:blip r:embed="rId2"/>
            <a:stretch>
              <a:fillRect/>
            </a:stretch>
          </p:blipFill>
          <p:spPr>
            <a:xfrm>
              <a:off x="0" y="20361"/>
              <a:ext cx="1949825" cy="2009327"/>
            </a:xfrm>
            <a:prstGeom prst="rect">
              <a:avLst/>
            </a:prstGeom>
            <a:ln w="12700" cap="flat">
              <a:noFill/>
              <a:miter lim="400000"/>
              <a:headEnd/>
              <a:tailEnd/>
            </a:ln>
            <a:effectLst/>
          </p:spPr>
        </p:pic>
        <p:pic>
          <p:nvPicPr>
            <p:cNvPr id="1398" name="Picture 15" descr="Picture 15"/>
            <p:cNvPicPr>
              <a:picLocks noChangeAspect="1"/>
            </p:cNvPicPr>
            <p:nvPr/>
          </p:nvPicPr>
          <p:blipFill>
            <a:blip r:embed="rId3"/>
            <a:stretch>
              <a:fillRect/>
            </a:stretch>
          </p:blipFill>
          <p:spPr>
            <a:xfrm>
              <a:off x="15201" y="2234371"/>
              <a:ext cx="1923477" cy="889463"/>
            </a:xfrm>
            <a:prstGeom prst="rect">
              <a:avLst/>
            </a:prstGeom>
            <a:ln w="12700" cap="flat">
              <a:noFill/>
              <a:miter lim="400000"/>
              <a:headEnd/>
              <a:tailEnd/>
            </a:ln>
            <a:effectLst/>
          </p:spPr>
        </p:pic>
        <p:pic>
          <p:nvPicPr>
            <p:cNvPr id="1399" name="Picture 16" descr="Picture 16"/>
            <p:cNvPicPr>
              <a:picLocks noChangeAspect="1"/>
            </p:cNvPicPr>
            <p:nvPr/>
          </p:nvPicPr>
          <p:blipFill>
            <a:blip r:embed="rId4"/>
            <a:stretch>
              <a:fillRect/>
            </a:stretch>
          </p:blipFill>
          <p:spPr>
            <a:xfrm>
              <a:off x="2067381" y="24647"/>
              <a:ext cx="1953880" cy="2025402"/>
            </a:xfrm>
            <a:prstGeom prst="rect">
              <a:avLst/>
            </a:prstGeom>
            <a:ln w="12700" cap="flat">
              <a:noFill/>
              <a:miter lim="400000"/>
              <a:headEnd/>
              <a:tailEnd/>
            </a:ln>
            <a:effectLst/>
          </p:spPr>
        </p:pic>
        <p:pic>
          <p:nvPicPr>
            <p:cNvPr id="1400" name="Picture 17" descr="Picture 17"/>
            <p:cNvPicPr>
              <a:picLocks noChangeAspect="1"/>
            </p:cNvPicPr>
            <p:nvPr/>
          </p:nvPicPr>
          <p:blipFill>
            <a:blip r:embed="rId5"/>
            <a:stretch>
              <a:fillRect/>
            </a:stretch>
          </p:blipFill>
          <p:spPr>
            <a:xfrm>
              <a:off x="4149964" y="28934"/>
              <a:ext cx="1935638" cy="2002898"/>
            </a:xfrm>
            <a:prstGeom prst="rect">
              <a:avLst/>
            </a:prstGeom>
            <a:ln w="12700" cap="flat">
              <a:noFill/>
              <a:miter lim="400000"/>
              <a:headEnd/>
              <a:tailEnd/>
            </a:ln>
            <a:effectLst/>
          </p:spPr>
        </p:pic>
        <p:pic>
          <p:nvPicPr>
            <p:cNvPr id="1401" name="Picture 18" descr="Picture 18"/>
            <p:cNvPicPr>
              <a:picLocks noChangeAspect="1"/>
            </p:cNvPicPr>
            <p:nvPr/>
          </p:nvPicPr>
          <p:blipFill>
            <a:blip r:embed="rId6"/>
            <a:stretch>
              <a:fillRect/>
            </a:stretch>
          </p:blipFill>
          <p:spPr>
            <a:xfrm>
              <a:off x="6186944" y="0"/>
              <a:ext cx="1978201" cy="2033975"/>
            </a:xfrm>
            <a:prstGeom prst="rect">
              <a:avLst/>
            </a:prstGeom>
            <a:ln w="12700" cap="flat">
              <a:noFill/>
              <a:miter lim="400000"/>
              <a:headEnd/>
              <a:tailEnd/>
            </a:ln>
            <a:effectLst/>
          </p:spPr>
        </p:pic>
        <p:pic>
          <p:nvPicPr>
            <p:cNvPr id="1402" name="Picture 19" descr="Picture 19"/>
            <p:cNvPicPr>
              <a:picLocks noChangeAspect="1"/>
            </p:cNvPicPr>
            <p:nvPr/>
          </p:nvPicPr>
          <p:blipFill>
            <a:blip r:embed="rId7"/>
            <a:stretch>
              <a:fillRect/>
            </a:stretch>
          </p:blipFill>
          <p:spPr>
            <a:xfrm>
              <a:off x="2052180" y="2230084"/>
              <a:ext cx="1957933" cy="900179"/>
            </a:xfrm>
            <a:prstGeom prst="rect">
              <a:avLst/>
            </a:prstGeom>
            <a:ln w="12700" cap="flat">
              <a:noFill/>
              <a:miter lim="400000"/>
              <a:headEnd/>
              <a:tailEnd/>
            </a:ln>
            <a:effectLst/>
          </p:spPr>
        </p:pic>
        <p:pic>
          <p:nvPicPr>
            <p:cNvPr id="1403" name="Picture 20" descr="Picture 20"/>
            <p:cNvPicPr>
              <a:picLocks noChangeAspect="1"/>
            </p:cNvPicPr>
            <p:nvPr/>
          </p:nvPicPr>
          <p:blipFill>
            <a:blip r:embed="rId8"/>
            <a:stretch>
              <a:fillRect/>
            </a:stretch>
          </p:blipFill>
          <p:spPr>
            <a:xfrm>
              <a:off x="4149964" y="2224726"/>
              <a:ext cx="1960974" cy="903394"/>
            </a:xfrm>
            <a:prstGeom prst="rect">
              <a:avLst/>
            </a:prstGeom>
            <a:ln w="12700" cap="flat">
              <a:noFill/>
              <a:miter lim="400000"/>
              <a:headEnd/>
              <a:tailEnd/>
            </a:ln>
            <a:effectLst/>
          </p:spPr>
        </p:pic>
        <p:pic>
          <p:nvPicPr>
            <p:cNvPr id="1404" name="Picture 21" descr="Picture 21"/>
            <p:cNvPicPr>
              <a:picLocks noChangeAspect="1"/>
            </p:cNvPicPr>
            <p:nvPr/>
          </p:nvPicPr>
          <p:blipFill>
            <a:blip r:embed="rId9"/>
            <a:stretch>
              <a:fillRect/>
            </a:stretch>
          </p:blipFill>
          <p:spPr>
            <a:xfrm>
              <a:off x="6202145" y="2231156"/>
              <a:ext cx="1945772" cy="899107"/>
            </a:xfrm>
            <a:prstGeom prst="rect">
              <a:avLst/>
            </a:prstGeom>
            <a:ln w="12700" cap="flat">
              <a:noFill/>
              <a:miter lim="400000"/>
              <a:headEnd/>
              <a:tailEnd/>
            </a:ln>
            <a:effectLst/>
          </p:spPr>
        </p:pic>
        <p:sp>
          <p:nvSpPr>
            <p:cNvPr id="1405" name="Text Box 22"/>
            <p:cNvSpPr txBox="1"/>
            <p:nvPr/>
          </p:nvSpPr>
          <p:spPr>
            <a:xfrm>
              <a:off x="165187" y="3160268"/>
              <a:ext cx="8208723" cy="1018541"/>
            </a:xfrm>
            <a:prstGeom prst="rect">
              <a:avLst/>
            </a:prstGeom>
            <a:noFill/>
            <a:ln w="12700" cap="flat">
              <a:noFill/>
              <a:miter lim="400000"/>
            </a:ln>
            <a:effectLst/>
          </p:spPr>
          <p:txBody>
            <a:bodyPr wrap="square" lIns="45719" tIns="45719" rIns="45719" bIns="45719" numCol="1" anchor="t">
              <a:spAutoFit/>
            </a:bodyPr>
            <a:lstStyle/>
            <a:p>
              <a:pPr marL="342900" indent="-342900" algn="ctr">
                <a:buSzPct val="100000"/>
                <a:buAutoNum type="alphaLcParenBoth"/>
                <a:defRPr sz="2400" b="1">
                  <a:latin typeface="+mj-lt"/>
                  <a:ea typeface="+mj-ea"/>
                  <a:cs typeface="+mj-cs"/>
                  <a:sym typeface="Helvetica"/>
                </a:defRPr>
              </a:pPr>
              <a:r>
                <a:t>                       (b)                       (c)                       (d)</a:t>
              </a:r>
              <a:endParaRPr>
                <a:latin typeface="Arial" panose="020B0604020202020204"/>
                <a:ea typeface="Arial" panose="020B0604020202020204"/>
                <a:cs typeface="Arial" panose="020B0604020202020204"/>
                <a:sym typeface="Arial" panose="020B0604020202020204"/>
              </a:endParaRPr>
            </a:p>
            <a:p>
              <a:pPr marL="342900" indent="-342900" algn="ctr">
                <a:defRPr b="1">
                  <a:latin typeface="+mj-lt"/>
                  <a:ea typeface="+mj-ea"/>
                  <a:cs typeface="+mj-cs"/>
                  <a:sym typeface="Helvetica"/>
                </a:defRPr>
              </a:pPr>
              <a:r>
                <a:t>(a) Original image; (b)  Histogram equalization on (a);</a:t>
              </a:r>
            </a:p>
            <a:p>
              <a:pPr marL="342900" indent="-342900" algn="ctr">
                <a:defRPr b="1">
                  <a:latin typeface="+mj-lt"/>
                  <a:ea typeface="+mj-ea"/>
                  <a:cs typeface="+mj-cs"/>
                  <a:sym typeface="Helvetica"/>
                </a:defRPr>
              </a:pPr>
              <a:r>
                <a:t>(c)  Grayscale extension on (a);  (d) Histogram equalization on (c)</a:t>
              </a:r>
            </a:p>
          </p:txBody>
        </p:sp>
      </p:grpSp>
    </p:spTree>
    <p:extLst>
      <p:ext uri="{BB962C8B-B14F-4D97-AF65-F5344CB8AC3E}">
        <p14:creationId xmlns:p14="http://schemas.microsoft.com/office/powerpoint/2010/main" val="196095242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标题 1"/>
          <p:cNvSpPr txBox="1">
            <a:spLocks noGrp="1"/>
          </p:cNvSpPr>
          <p:nvPr>
            <p:ph type="title"/>
          </p:nvPr>
        </p:nvSpPr>
        <p:spPr>
          <a:prstGeom prst="rect">
            <a:avLst/>
          </a:prstGeom>
        </p:spPr>
        <p:txBody>
          <a:bodyPr/>
          <a:lstStyle/>
          <a:p>
            <a:endParaRPr/>
          </a:p>
        </p:txBody>
      </p:sp>
      <p:sp>
        <p:nvSpPr>
          <p:cNvPr id="1409" name="文本占位符 2"/>
          <p:cNvSpPr txBox="1">
            <a:spLocks noGrp="1"/>
          </p:cNvSpPr>
          <p:nvPr>
            <p:ph type="body" idx="1"/>
          </p:nvPr>
        </p:nvSpPr>
        <p:spPr>
          <a:xfrm>
            <a:off x="457200" y="1600200"/>
            <a:ext cx="8147247" cy="4525963"/>
          </a:xfrm>
          <a:prstGeom prst="rect">
            <a:avLst/>
          </a:prstGeom>
        </p:spPr>
        <p:txBody>
          <a:bodyPr/>
          <a:lstStyle/>
          <a:p>
            <a:r>
              <a:t>Histogram equalization in Matlab</a:t>
            </a:r>
          </a:p>
        </p:txBody>
      </p:sp>
      <p:sp>
        <p:nvSpPr>
          <p:cNvPr id="1410" name="TextBox 4"/>
          <p:cNvSpPr txBox="1"/>
          <p:nvPr/>
        </p:nvSpPr>
        <p:spPr>
          <a:xfrm>
            <a:off x="899591" y="3573016"/>
            <a:ext cx="7704858" cy="1777366"/>
          </a:xfrm>
          <a:prstGeom prst="rect">
            <a:avLst/>
          </a:prstGeom>
          <a:ln>
            <a:solidFill>
              <a:srgbClr val="FF0000"/>
            </a:solidFill>
          </a:ln>
        </p:spPr>
        <p:txBody>
          <a:bodyPr lIns="45719" rIns="45719">
            <a:spAutoFit/>
          </a:bodyPr>
          <a:lstStyle/>
          <a:p>
            <a:pPr>
              <a:defRPr sz="2400">
                <a:solidFill>
                  <a:srgbClr val="0000CC"/>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I = imread('pout.tif');</a:t>
            </a:r>
          </a:p>
          <a:p>
            <a:pPr>
              <a:defRPr sz="2400">
                <a:solidFill>
                  <a:srgbClr val="0000CC"/>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imshow(I)</a:t>
            </a:r>
          </a:p>
          <a:p>
            <a:pPr>
              <a:defRPr sz="2400">
                <a:solidFill>
                  <a:srgbClr val="0000CC"/>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I2 = histeq(I);</a:t>
            </a:r>
          </a:p>
          <a:p>
            <a:pPr>
              <a:defRPr sz="2400">
                <a:solidFill>
                  <a:srgbClr val="0000CC"/>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defRPr>
            </a:pPr>
            <a:r>
              <a:t>Imshow(I2)</a:t>
            </a:r>
          </a:p>
        </p:txBody>
      </p:sp>
    </p:spTree>
    <p:extLst>
      <p:ext uri="{BB962C8B-B14F-4D97-AF65-F5344CB8AC3E}">
        <p14:creationId xmlns:p14="http://schemas.microsoft.com/office/powerpoint/2010/main" val="214409965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 name="Rectangle 2"/>
          <p:cNvSpPr txBox="1">
            <a:spLocks noGrp="1"/>
          </p:cNvSpPr>
          <p:nvPr>
            <p:ph type="title"/>
          </p:nvPr>
        </p:nvSpPr>
        <p:spPr>
          <a:prstGeom prst="rect">
            <a:avLst/>
          </a:prstGeom>
        </p:spPr>
        <p:txBody>
          <a:bodyPr/>
          <a:lstStyle/>
          <a:p>
            <a:pPr>
              <a:defRPr sz="4400">
                <a:solidFill>
                  <a:srgbClr val="FF5050"/>
                </a:solidFill>
              </a:defRPr>
            </a:pPr>
            <a:endParaRPr/>
          </a:p>
        </p:txBody>
      </p:sp>
      <p:sp>
        <p:nvSpPr>
          <p:cNvPr id="1413" name="Rectangle 3"/>
          <p:cNvSpPr txBox="1">
            <a:spLocks noGrp="1"/>
          </p:cNvSpPr>
          <p:nvPr>
            <p:ph type="body" sz="quarter" idx="1"/>
          </p:nvPr>
        </p:nvSpPr>
        <p:spPr>
          <a:xfrm>
            <a:off x="457200" y="1571625"/>
            <a:ext cx="7651750"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equalization-Conclusion</a:t>
            </a:r>
          </a:p>
        </p:txBody>
      </p:sp>
      <p:sp>
        <p:nvSpPr>
          <p:cNvPr id="1414" name="Text Box 14"/>
          <p:cNvSpPr txBox="1"/>
          <p:nvPr/>
        </p:nvSpPr>
        <p:spPr>
          <a:xfrm>
            <a:off x="314325" y="2295525"/>
            <a:ext cx="8588375" cy="2301240"/>
          </a:xfrm>
          <a:prstGeom prst="rect">
            <a:avLst/>
          </a:prstGeom>
          <a:ln w="12700">
            <a:miter lim="400000"/>
          </a:ln>
        </p:spPr>
        <p:txBody>
          <a:bodyPr lIns="45719" rIns="45719">
            <a:spAutoFit/>
          </a:bodyPr>
          <a:lstStyle/>
          <a:p>
            <a:pPr>
              <a:defRPr sz="2400">
                <a:solidFill>
                  <a:srgbClr val="FF3300"/>
                </a:solidFill>
              </a:defRPr>
            </a:pPr>
            <a:r>
              <a:t>     </a:t>
            </a:r>
            <a:r>
              <a:rPr>
                <a:solidFill>
                  <a:srgbClr val="000000"/>
                </a:solidFill>
              </a:rPr>
              <a:t>Histogram equalization is essentially to reduce the gray levels of image contrast for increasing the contrast. Gray levels of low probabilities are classified into few or one gray-scale. Such gray levels will not be enhanced in the equalization process. If these gray levels are important to the original image, you need to use the local histogram equalization. </a:t>
            </a:r>
          </a:p>
        </p:txBody>
      </p:sp>
    </p:spTree>
    <p:extLst>
      <p:ext uri="{BB962C8B-B14F-4D97-AF65-F5344CB8AC3E}">
        <p14:creationId xmlns:p14="http://schemas.microsoft.com/office/powerpoint/2010/main" val="346915669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Rectangle 2"/>
          <p:cNvSpPr txBox="1">
            <a:spLocks noGrp="1"/>
          </p:cNvSpPr>
          <p:nvPr>
            <p:ph type="title"/>
          </p:nvPr>
        </p:nvSpPr>
        <p:spPr>
          <a:prstGeom prst="rect">
            <a:avLst/>
          </a:prstGeom>
        </p:spPr>
        <p:txBody>
          <a:bodyPr/>
          <a:lstStyle>
            <a:lvl1pPr>
              <a:defRPr sz="3600"/>
            </a:lvl1pPr>
          </a:lstStyle>
          <a:p>
            <a:r>
              <a:t>Histogram fitting</a:t>
            </a:r>
          </a:p>
        </p:txBody>
      </p:sp>
      <p:sp>
        <p:nvSpPr>
          <p:cNvPr id="1419" name="Rectangle 3"/>
          <p:cNvSpPr txBox="1">
            <a:spLocks noGrp="1"/>
          </p:cNvSpPr>
          <p:nvPr>
            <p:ph type="body" sz="quarter" idx="1"/>
          </p:nvPr>
        </p:nvSpPr>
        <p:spPr>
          <a:xfrm>
            <a:off x="457200" y="1571625"/>
            <a:ext cx="8229600" cy="676275"/>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fitting--Concept</a:t>
            </a:r>
          </a:p>
        </p:txBody>
      </p:sp>
      <p:sp>
        <p:nvSpPr>
          <p:cNvPr id="1420" name="Text Box 13"/>
          <p:cNvSpPr txBox="1"/>
          <p:nvPr/>
        </p:nvSpPr>
        <p:spPr>
          <a:xfrm>
            <a:off x="1187450" y="2349500"/>
            <a:ext cx="6611938" cy="3044825"/>
          </a:xfrm>
          <a:prstGeom prst="rect">
            <a:avLst/>
          </a:prstGeom>
          <a:solidFill>
            <a:srgbClr val="00FFFF"/>
          </a:solidFill>
          <a:ln>
            <a:solidFill>
              <a:srgbClr val="FF5050"/>
            </a:solidFill>
            <a:miter/>
          </a:ln>
        </p:spPr>
        <p:txBody>
          <a:bodyPr lIns="45719" rIns="45719">
            <a:spAutoFit/>
          </a:bodyPr>
          <a:lstStyle/>
          <a:p>
            <a:pPr marL="342900" indent="-342900">
              <a:spcBef>
                <a:spcPts val="1400"/>
              </a:spcBef>
              <a:buSzPct val="100000"/>
              <a:buChar char="➢"/>
              <a:defRPr sz="2400"/>
            </a:pPr>
            <a:r>
              <a:t>Change the histogram of given image to fit another image’s histogram or a predefined distribution.</a:t>
            </a:r>
          </a:p>
          <a:p>
            <a:pPr marL="342900" indent="-342900">
              <a:spcBef>
                <a:spcPts val="1400"/>
              </a:spcBef>
              <a:buSzPct val="100000"/>
              <a:buChar char="➢"/>
              <a:defRPr sz="2400"/>
            </a:pPr>
            <a:r>
              <a:t>Aim to enhance the grayscale range we have interest, and improve the image quality.</a:t>
            </a:r>
            <a:endParaRPr>
              <a:latin typeface="Arial" panose="020B0604020202020204"/>
              <a:ea typeface="Arial" panose="020B0604020202020204"/>
              <a:cs typeface="Arial" panose="020B0604020202020204"/>
              <a:sym typeface="Arial" panose="020B0604020202020204"/>
            </a:endParaRPr>
          </a:p>
          <a:p>
            <a:pPr marL="342900" indent="-342900">
              <a:spcBef>
                <a:spcPts val="1400"/>
              </a:spcBef>
              <a:buSzPct val="100000"/>
              <a:buChar char="➢"/>
              <a:defRPr sz="2400"/>
            </a:pPr>
            <a:r>
              <a:t>Realize histogram fitting by using histogram equalization.</a:t>
            </a:r>
          </a:p>
        </p:txBody>
      </p:sp>
    </p:spTree>
    <p:extLst>
      <p:ext uri="{BB962C8B-B14F-4D97-AF65-F5344CB8AC3E}">
        <p14:creationId xmlns:p14="http://schemas.microsoft.com/office/powerpoint/2010/main" val="21232613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 name="Rectangle 2"/>
          <p:cNvSpPr txBox="1">
            <a:spLocks noGrp="1"/>
          </p:cNvSpPr>
          <p:nvPr>
            <p:ph type="title"/>
          </p:nvPr>
        </p:nvSpPr>
        <p:spPr>
          <a:prstGeom prst="rect">
            <a:avLst/>
          </a:prstGeom>
        </p:spPr>
        <p:txBody>
          <a:bodyPr/>
          <a:lstStyle>
            <a:lvl1pPr>
              <a:defRPr sz="3600"/>
            </a:lvl1pPr>
          </a:lstStyle>
          <a:p>
            <a:r>
              <a:t>Histogram fitting</a:t>
            </a:r>
          </a:p>
        </p:txBody>
      </p:sp>
      <p:sp>
        <p:nvSpPr>
          <p:cNvPr id="1425" name="Rectangle 3"/>
          <p:cNvSpPr txBox="1">
            <a:spLocks noGrp="1"/>
          </p:cNvSpPr>
          <p:nvPr>
            <p:ph type="body" sz="quarter" idx="1"/>
          </p:nvPr>
        </p:nvSpPr>
        <p:spPr>
          <a:xfrm>
            <a:off x="457200" y="1571625"/>
            <a:ext cx="8229600" cy="676275"/>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fitting--Concept</a:t>
            </a:r>
          </a:p>
        </p:txBody>
      </p:sp>
      <p:grpSp>
        <p:nvGrpSpPr>
          <p:cNvPr id="1429" name="Group 5"/>
          <p:cNvGrpSpPr/>
          <p:nvPr/>
        </p:nvGrpSpPr>
        <p:grpSpPr>
          <a:xfrm>
            <a:off x="896937" y="2219324"/>
            <a:ext cx="7124701" cy="3659841"/>
            <a:chOff x="0" y="0"/>
            <a:chExt cx="7124700" cy="3659839"/>
          </a:xfrm>
        </p:grpSpPr>
        <p:pic>
          <p:nvPicPr>
            <p:cNvPr id="1426" name="Picture 6" descr="Picture 6"/>
            <p:cNvPicPr>
              <a:picLocks noChangeAspect="1"/>
            </p:cNvPicPr>
            <p:nvPr/>
          </p:nvPicPr>
          <p:blipFill>
            <a:blip r:embed="rId2"/>
            <a:stretch>
              <a:fillRect/>
            </a:stretch>
          </p:blipFill>
          <p:spPr>
            <a:xfrm>
              <a:off x="0" y="3214"/>
              <a:ext cx="3408303" cy="2846801"/>
            </a:xfrm>
            <a:prstGeom prst="rect">
              <a:avLst/>
            </a:prstGeom>
            <a:ln w="12700" cap="flat">
              <a:noFill/>
              <a:miter lim="400000"/>
              <a:headEnd/>
              <a:tailEnd/>
            </a:ln>
            <a:effectLst/>
          </p:spPr>
        </p:pic>
        <p:pic>
          <p:nvPicPr>
            <p:cNvPr id="1427" name="Picture 7" descr="Picture 7"/>
            <p:cNvPicPr>
              <a:picLocks noChangeAspect="1"/>
            </p:cNvPicPr>
            <p:nvPr/>
          </p:nvPicPr>
          <p:blipFill>
            <a:blip r:embed="rId3"/>
            <a:stretch>
              <a:fillRect/>
            </a:stretch>
          </p:blipFill>
          <p:spPr>
            <a:xfrm>
              <a:off x="3711583" y="0"/>
              <a:ext cx="3413117" cy="2850015"/>
            </a:xfrm>
            <a:prstGeom prst="rect">
              <a:avLst/>
            </a:prstGeom>
            <a:ln w="12700" cap="flat">
              <a:noFill/>
              <a:miter lim="400000"/>
              <a:headEnd/>
              <a:tailEnd/>
            </a:ln>
            <a:effectLst/>
          </p:spPr>
        </p:pic>
        <p:sp>
          <p:nvSpPr>
            <p:cNvPr id="1428" name="Text Box 8"/>
            <p:cNvSpPr txBox="1"/>
            <p:nvPr/>
          </p:nvSpPr>
          <p:spPr>
            <a:xfrm>
              <a:off x="361048" y="2831799"/>
              <a:ext cx="6498883" cy="828041"/>
            </a:xfrm>
            <a:prstGeom prst="rect">
              <a:avLst/>
            </a:prstGeom>
            <a:noFill/>
            <a:ln w="12700" cap="flat">
              <a:noFill/>
              <a:miter lim="400000"/>
            </a:ln>
            <a:effectLst/>
          </p:spPr>
          <p:txBody>
            <a:bodyPr wrap="square" lIns="45719" tIns="45719" rIns="45719" bIns="45719" numCol="1" anchor="t">
              <a:spAutoFit/>
            </a:bodyPr>
            <a:lstStyle/>
            <a:p>
              <a:pPr algn="ctr">
                <a:defRPr sz="2400"/>
              </a:pPr>
              <a:r>
                <a:t>(a)                                              (b)</a:t>
              </a:r>
              <a:endParaRPr>
                <a:latin typeface="Arial" panose="020B0604020202020204"/>
                <a:ea typeface="Arial" panose="020B0604020202020204"/>
                <a:cs typeface="Arial" panose="020B0604020202020204"/>
                <a:sym typeface="Arial" panose="020B0604020202020204"/>
              </a:endParaRPr>
            </a:p>
            <a:p>
              <a:pPr algn="ctr">
                <a:defRPr sz="2400"/>
              </a:pPr>
              <a:r>
                <a:t>Change the histogram (a) to be histogram (b)</a:t>
              </a:r>
            </a:p>
          </p:txBody>
        </p:sp>
      </p:grpSp>
    </p:spTree>
    <p:extLst>
      <p:ext uri="{BB962C8B-B14F-4D97-AF65-F5344CB8AC3E}">
        <p14:creationId xmlns:p14="http://schemas.microsoft.com/office/powerpoint/2010/main" val="565381232"/>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4" name="Group 39"/>
          <p:cNvGrpSpPr/>
          <p:nvPr/>
        </p:nvGrpSpPr>
        <p:grpSpPr>
          <a:xfrm>
            <a:off x="3563887" y="692695"/>
            <a:ext cx="5238753" cy="5941764"/>
            <a:chOff x="0" y="0"/>
            <a:chExt cx="5238751" cy="5941761"/>
          </a:xfrm>
        </p:grpSpPr>
        <p:pic>
          <p:nvPicPr>
            <p:cNvPr id="1431" name="Picture 3" descr="Picture 3"/>
            <p:cNvPicPr>
              <a:picLocks noChangeAspect="1"/>
            </p:cNvPicPr>
            <p:nvPr/>
          </p:nvPicPr>
          <p:blipFill>
            <a:blip r:embed="rId2"/>
            <a:stretch>
              <a:fillRect/>
            </a:stretch>
          </p:blipFill>
          <p:spPr>
            <a:xfrm>
              <a:off x="26987" y="1993900"/>
              <a:ext cx="2690814" cy="2019300"/>
            </a:xfrm>
            <a:prstGeom prst="rect">
              <a:avLst/>
            </a:prstGeom>
            <a:ln w="12700" cap="flat">
              <a:noFill/>
              <a:miter lim="400000"/>
              <a:headEnd/>
              <a:tailEnd/>
            </a:ln>
            <a:effectLst/>
          </p:spPr>
        </p:pic>
        <p:pic>
          <p:nvPicPr>
            <p:cNvPr id="1432" name="Picture 4" descr="Picture 4"/>
            <p:cNvPicPr>
              <a:picLocks noChangeAspect="1"/>
            </p:cNvPicPr>
            <p:nvPr/>
          </p:nvPicPr>
          <p:blipFill>
            <a:blip r:embed="rId3"/>
            <a:stretch>
              <a:fillRect/>
            </a:stretch>
          </p:blipFill>
          <p:spPr>
            <a:xfrm>
              <a:off x="2584450" y="3949700"/>
              <a:ext cx="2640014" cy="1981200"/>
            </a:xfrm>
            <a:prstGeom prst="rect">
              <a:avLst/>
            </a:prstGeom>
            <a:ln w="12700" cap="flat">
              <a:noFill/>
              <a:miter lim="400000"/>
              <a:headEnd/>
              <a:tailEnd/>
            </a:ln>
            <a:effectLst/>
          </p:spPr>
        </p:pic>
        <p:pic>
          <p:nvPicPr>
            <p:cNvPr id="1433" name="Picture 5" descr="Picture 5"/>
            <p:cNvPicPr>
              <a:picLocks noChangeAspect="1"/>
            </p:cNvPicPr>
            <p:nvPr/>
          </p:nvPicPr>
          <p:blipFill>
            <a:blip r:embed="rId4"/>
            <a:stretch>
              <a:fillRect/>
            </a:stretch>
          </p:blipFill>
          <p:spPr>
            <a:xfrm>
              <a:off x="2562225" y="1963737"/>
              <a:ext cx="2662239" cy="1998663"/>
            </a:xfrm>
            <a:prstGeom prst="rect">
              <a:avLst/>
            </a:prstGeom>
            <a:ln w="12700" cap="flat">
              <a:noFill/>
              <a:miter lim="400000"/>
              <a:headEnd/>
              <a:tailEnd/>
            </a:ln>
            <a:effectLst/>
          </p:spPr>
        </p:pic>
        <p:pic>
          <p:nvPicPr>
            <p:cNvPr id="1434" name="Picture 6" descr="Picture 6"/>
            <p:cNvPicPr>
              <a:picLocks noChangeAspect="1"/>
            </p:cNvPicPr>
            <p:nvPr/>
          </p:nvPicPr>
          <p:blipFill>
            <a:blip r:embed="rId5"/>
            <a:stretch>
              <a:fillRect/>
            </a:stretch>
          </p:blipFill>
          <p:spPr>
            <a:xfrm>
              <a:off x="2589213" y="0"/>
              <a:ext cx="2649539" cy="1997075"/>
            </a:xfrm>
            <a:prstGeom prst="rect">
              <a:avLst/>
            </a:prstGeom>
            <a:ln w="12700" cap="flat">
              <a:noFill/>
              <a:miter lim="400000"/>
              <a:headEnd/>
              <a:tailEnd/>
            </a:ln>
            <a:effectLst/>
          </p:spPr>
        </p:pic>
        <p:sp>
          <p:nvSpPr>
            <p:cNvPr id="1435" name="Text Box 7"/>
            <p:cNvSpPr txBox="1"/>
            <p:nvPr/>
          </p:nvSpPr>
          <p:spPr>
            <a:xfrm>
              <a:off x="4129088" y="1447800"/>
              <a:ext cx="193103" cy="348429"/>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436" name="Text Box 8"/>
            <p:cNvSpPr txBox="1"/>
            <p:nvPr/>
          </p:nvSpPr>
          <p:spPr>
            <a:xfrm>
              <a:off x="4949826" y="170180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437" name="Text Box 9"/>
            <p:cNvSpPr txBox="1"/>
            <p:nvPr/>
          </p:nvSpPr>
          <p:spPr>
            <a:xfrm>
              <a:off x="2700338" y="170180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38" name="Text Box 10"/>
            <p:cNvSpPr txBox="1"/>
            <p:nvPr/>
          </p:nvSpPr>
          <p:spPr>
            <a:xfrm>
              <a:off x="2447925" y="4540250"/>
              <a:ext cx="620713"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z</a:t>
              </a:r>
              <a:r>
                <a:rPr i="0"/>
                <a:t>)</a:t>
              </a:r>
            </a:p>
          </p:txBody>
        </p:sp>
        <p:sp>
          <p:nvSpPr>
            <p:cNvPr id="1439" name="Line 11"/>
            <p:cNvSpPr/>
            <p:nvPr/>
          </p:nvSpPr>
          <p:spPr>
            <a:xfrm>
              <a:off x="1449387" y="3465512"/>
              <a:ext cx="2249489"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440" name="Line 12"/>
            <p:cNvSpPr/>
            <p:nvPr/>
          </p:nvSpPr>
          <p:spPr>
            <a:xfrm flipV="1">
              <a:off x="3698875" y="160337"/>
              <a:ext cx="1" cy="3586163"/>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441" name="Line 13"/>
            <p:cNvSpPr/>
            <p:nvPr/>
          </p:nvSpPr>
          <p:spPr>
            <a:xfrm flipH="1">
              <a:off x="3206750" y="3465512"/>
              <a:ext cx="1" cy="2251076"/>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442" name="Text Box 14"/>
            <p:cNvSpPr txBox="1"/>
            <p:nvPr/>
          </p:nvSpPr>
          <p:spPr>
            <a:xfrm>
              <a:off x="3590925" y="3648075"/>
              <a:ext cx="511176" cy="384547"/>
            </a:xfrm>
            <a:prstGeom prst="rect">
              <a:avLst/>
            </a:prstGeom>
            <a:noFill/>
            <a:ln w="12700" cap="flat">
              <a:noFill/>
              <a:miter lim="400000"/>
            </a:ln>
            <a:effectLst/>
          </p:spPr>
          <p:txBody>
            <a:bodyPr wrap="square" lIns="42062" tIns="42062" rIns="42062" bIns="42062" numCol="1" anchor="t">
              <a:spAutoFit/>
            </a:bodyPr>
            <a:lstStyle/>
            <a:p>
              <a:pPr algn="just">
                <a:defRPr i="1">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sp>
          <p:nvSpPr>
            <p:cNvPr id="1443" name="Text Box 15"/>
            <p:cNvSpPr txBox="1"/>
            <p:nvPr/>
          </p:nvSpPr>
          <p:spPr>
            <a:xfrm>
              <a:off x="3168650" y="3633787"/>
              <a:ext cx="482601" cy="384548"/>
            </a:xfrm>
            <a:prstGeom prst="rect">
              <a:avLst/>
            </a:prstGeom>
            <a:noFill/>
            <a:ln w="12700" cap="flat">
              <a:noFill/>
              <a:miter lim="400000"/>
            </a:ln>
            <a:effectLst/>
          </p:spPr>
          <p:txBody>
            <a:bodyPr wrap="square" lIns="42062" tIns="42062" rIns="42062" bIns="42062" numCol="1" anchor="t">
              <a:spAutoFit/>
            </a:bodyPr>
            <a:lstStyle/>
            <a:p>
              <a:pPr algn="just">
                <a:defRPr i="1">
                  <a:latin typeface="Times New Roman" panose="02020603050405020304"/>
                  <a:ea typeface="Times New Roman" panose="02020603050405020304"/>
                  <a:cs typeface="Times New Roman" panose="02020603050405020304"/>
                  <a:sym typeface="Times New Roman" panose="02020603050405020304"/>
                </a:defRPr>
              </a:pPr>
              <a:r>
                <a:t>z</a:t>
              </a:r>
              <a:r>
                <a:rPr baseline="-25000"/>
                <a:t>k</a:t>
              </a:r>
            </a:p>
          </p:txBody>
        </p:sp>
        <p:sp>
          <p:nvSpPr>
            <p:cNvPr id="1444" name="Text Box 16"/>
            <p:cNvSpPr txBox="1"/>
            <p:nvPr/>
          </p:nvSpPr>
          <p:spPr>
            <a:xfrm>
              <a:off x="4421188" y="3638550"/>
              <a:ext cx="339215" cy="348429"/>
            </a:xfrm>
            <a:prstGeom prst="rect">
              <a:avLst/>
            </a:prstGeom>
            <a:noFill/>
            <a:ln w="12700" cap="flat">
              <a:noFill/>
              <a:miter lim="400000"/>
            </a:ln>
            <a:effectLst/>
          </p:spPr>
          <p:txBody>
            <a:bodyPr wrap="non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r</a:t>
              </a:r>
              <a:r>
                <a:rPr i="0"/>
                <a:t>,</a:t>
              </a:r>
              <a:r>
                <a:t>z</a:t>
              </a:r>
            </a:p>
          </p:txBody>
        </p:sp>
        <p:sp>
          <p:nvSpPr>
            <p:cNvPr id="1445" name="Text Box 17"/>
            <p:cNvSpPr txBox="1"/>
            <p:nvPr/>
          </p:nvSpPr>
          <p:spPr>
            <a:xfrm>
              <a:off x="2897188" y="2520950"/>
              <a:ext cx="351716" cy="348429"/>
            </a:xfrm>
            <a:prstGeom prst="rect">
              <a:avLst/>
            </a:prstGeom>
            <a:noFill/>
            <a:ln w="12700" cap="flat">
              <a:noFill/>
              <a:miter lim="400000"/>
            </a:ln>
            <a:effectLst/>
          </p:spPr>
          <p:txBody>
            <a:bodyPr wrap="non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446" name="Text Box 18"/>
            <p:cNvSpPr txBox="1"/>
            <p:nvPr/>
          </p:nvSpPr>
          <p:spPr>
            <a:xfrm>
              <a:off x="2603500" y="3081337"/>
              <a:ext cx="511176" cy="384548"/>
            </a:xfrm>
            <a:prstGeom prst="rect">
              <a:avLst/>
            </a:prstGeom>
            <a:noFill/>
            <a:ln w="12700" cap="flat">
              <a:noFill/>
              <a:miter lim="400000"/>
            </a:ln>
            <a:effectLst/>
          </p:spPr>
          <p:txBody>
            <a:bodyPr wrap="square" lIns="42062" tIns="42062" rIns="42062" bIns="42062" numCol="1" anchor="t">
              <a:spAutoFit/>
            </a:bodyPr>
            <a:lstStyle/>
            <a:p>
              <a:pPr algn="just">
                <a:defRPr i="1">
                  <a:latin typeface="Times New Roman" panose="02020603050405020304"/>
                  <a:ea typeface="Times New Roman" panose="02020603050405020304"/>
                  <a:cs typeface="Times New Roman" panose="02020603050405020304"/>
                  <a:sym typeface="Times New Roman" panose="02020603050405020304"/>
                </a:defRPr>
              </a:pPr>
              <a:r>
                <a:t>v</a:t>
              </a:r>
              <a:r>
                <a:rPr baseline="-25000"/>
                <a:t>k</a:t>
              </a:r>
            </a:p>
          </p:txBody>
        </p:sp>
        <p:sp>
          <p:nvSpPr>
            <p:cNvPr id="1447" name="Text Box 19"/>
            <p:cNvSpPr txBox="1"/>
            <p:nvPr/>
          </p:nvSpPr>
          <p:spPr>
            <a:xfrm>
              <a:off x="2892425" y="3081337"/>
              <a:ext cx="511176" cy="384548"/>
            </a:xfrm>
            <a:prstGeom prst="rect">
              <a:avLst/>
            </a:prstGeom>
            <a:noFill/>
            <a:ln w="12700" cap="flat">
              <a:noFill/>
              <a:miter lim="400000"/>
            </a:ln>
            <a:effectLst/>
          </p:spPr>
          <p:txBody>
            <a:bodyPr wrap="square" lIns="42062" tIns="42062" rIns="42062" bIns="42062" numCol="1" anchor="t">
              <a:spAutoFit/>
            </a:bodyPr>
            <a:lstStyle/>
            <a:p>
              <a:pPr algn="just">
                <a:defRPr i="1">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448" name="Text Box 20"/>
            <p:cNvSpPr txBox="1"/>
            <p:nvPr/>
          </p:nvSpPr>
          <p:spPr>
            <a:xfrm>
              <a:off x="3910013" y="5375275"/>
              <a:ext cx="482601" cy="341113"/>
            </a:xfrm>
            <a:prstGeom prst="rect">
              <a:avLst/>
            </a:prstGeom>
            <a:noFill/>
            <a:ln w="12700" cap="flat">
              <a:noFill/>
              <a:miter lim="400000"/>
            </a:ln>
            <a:effectLst/>
          </p:spPr>
          <p:txBody>
            <a:bodyPr wrap="square" lIns="42062" tIns="42062" rIns="42062" bIns="42062" numCol="1" anchor="t">
              <a:spAutoFit/>
            </a:bodyPr>
            <a:lstStyle>
              <a:lvl1pPr algn="just">
                <a:defRPr i="1">
                  <a:latin typeface="Times New Roman" panose="02020603050405020304"/>
                  <a:ea typeface="Times New Roman" panose="02020603050405020304"/>
                  <a:cs typeface="Times New Roman" panose="02020603050405020304"/>
                  <a:sym typeface="Times New Roman" panose="02020603050405020304"/>
                </a:defRPr>
              </a:lvl1pPr>
            </a:lstStyle>
            <a:p>
              <a:r>
                <a:t>z</a:t>
              </a:r>
            </a:p>
          </p:txBody>
        </p:sp>
        <p:sp>
          <p:nvSpPr>
            <p:cNvPr id="1449" name="Text Box 21"/>
            <p:cNvSpPr txBox="1"/>
            <p:nvPr/>
          </p:nvSpPr>
          <p:spPr>
            <a:xfrm>
              <a:off x="2447925" y="635000"/>
              <a:ext cx="620713"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r</a:t>
              </a:r>
              <a:r>
                <a:rPr i="0"/>
                <a:t>)</a:t>
              </a:r>
            </a:p>
          </p:txBody>
        </p:sp>
        <p:sp>
          <p:nvSpPr>
            <p:cNvPr id="1450" name="Text Box 22"/>
            <p:cNvSpPr txBox="1"/>
            <p:nvPr/>
          </p:nvSpPr>
          <p:spPr>
            <a:xfrm>
              <a:off x="4949826" y="5654675"/>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451" name="Text Box 23"/>
            <p:cNvSpPr txBox="1"/>
            <p:nvPr/>
          </p:nvSpPr>
          <p:spPr>
            <a:xfrm>
              <a:off x="2700338" y="5654675"/>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52" name="Text Box 24"/>
            <p:cNvSpPr txBox="1"/>
            <p:nvPr/>
          </p:nvSpPr>
          <p:spPr>
            <a:xfrm>
              <a:off x="1533525" y="3725862"/>
              <a:ext cx="1085851"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s</a:t>
              </a:r>
              <a:r>
                <a:rPr i="0"/>
                <a:t>),</a:t>
              </a:r>
              <a:r>
                <a:t>P</a:t>
              </a:r>
              <a:r>
                <a:rPr i="0"/>
                <a:t>(</a:t>
              </a:r>
              <a:r>
                <a:t>v</a:t>
              </a:r>
              <a:r>
                <a:rPr i="0"/>
                <a:t>)</a:t>
              </a:r>
            </a:p>
          </p:txBody>
        </p:sp>
        <p:sp>
          <p:nvSpPr>
            <p:cNvPr id="1453" name="Text Box 25"/>
            <p:cNvSpPr txBox="1"/>
            <p:nvPr/>
          </p:nvSpPr>
          <p:spPr>
            <a:xfrm>
              <a:off x="387350" y="2432050"/>
              <a:ext cx="620713"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454" name="Text Box 26"/>
            <p:cNvSpPr txBox="1"/>
            <p:nvPr/>
          </p:nvSpPr>
          <p:spPr>
            <a:xfrm>
              <a:off x="2408238" y="375285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55" name="Text Box 27"/>
            <p:cNvSpPr txBox="1"/>
            <p:nvPr/>
          </p:nvSpPr>
          <p:spPr>
            <a:xfrm>
              <a:off x="333375" y="375285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1456" name="Text Box 28"/>
            <p:cNvSpPr txBox="1"/>
            <p:nvPr/>
          </p:nvSpPr>
          <p:spPr>
            <a:xfrm>
              <a:off x="1349375" y="375285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457" name="Text Box 29"/>
            <p:cNvSpPr txBox="1"/>
            <p:nvPr/>
          </p:nvSpPr>
          <p:spPr>
            <a:xfrm>
              <a:off x="71437" y="363696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58" name="Text Box 30"/>
            <p:cNvSpPr txBox="1"/>
            <p:nvPr/>
          </p:nvSpPr>
          <p:spPr>
            <a:xfrm>
              <a:off x="71437" y="2054225"/>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459" name="Text Box 31"/>
            <p:cNvSpPr txBox="1"/>
            <p:nvPr/>
          </p:nvSpPr>
          <p:spPr>
            <a:xfrm>
              <a:off x="0" y="2806700"/>
              <a:ext cx="465138" cy="287087"/>
            </a:xfrm>
            <a:prstGeom prst="rect">
              <a:avLst/>
            </a:prstGeom>
            <a:noFill/>
            <a:ln w="12700" cap="flat">
              <a:noFill/>
              <a:miter lim="400000"/>
            </a:ln>
            <a:effectLst/>
          </p:spPr>
          <p:txBody>
            <a:bodyPr wrap="squar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sp>
          <p:nvSpPr>
            <p:cNvPr id="1460" name="Text Box 32"/>
            <p:cNvSpPr txBox="1"/>
            <p:nvPr/>
          </p:nvSpPr>
          <p:spPr>
            <a:xfrm>
              <a:off x="3043238" y="546100"/>
              <a:ext cx="1959060" cy="350662"/>
            </a:xfrm>
            <a:prstGeom prst="rect">
              <a:avLst/>
            </a:prstGeom>
            <a:noFill/>
            <a:ln w="12700" cap="flat">
              <a:noFill/>
              <a:miter lim="400000"/>
            </a:ln>
            <a:effectLst/>
          </p:spPr>
          <p:txBody>
            <a:bodyPr wrap="none" lIns="45719" tIns="45719" rIns="45719" bIns="45719" numCol="1" anchor="t">
              <a:spAutoFit/>
            </a:bodyPr>
            <a:lstStyle>
              <a:lvl1pPr>
                <a:defRPr>
                  <a:solidFill>
                    <a:srgbClr val="0000FF"/>
                  </a:solidFill>
                  <a:latin typeface="Arial" panose="020B0604020202020204"/>
                  <a:ea typeface="Arial" panose="020B0604020202020204"/>
                  <a:cs typeface="Arial" panose="020B0604020202020204"/>
                  <a:sym typeface="Arial" panose="020B0604020202020204"/>
                </a:defRPr>
              </a:lvl1pPr>
            </a:lstStyle>
            <a:p>
              <a:r>
                <a:t>Original histogram</a:t>
              </a:r>
            </a:p>
          </p:txBody>
        </p:sp>
        <p:sp>
          <p:nvSpPr>
            <p:cNvPr id="1461" name="Text Box 33"/>
            <p:cNvSpPr txBox="1"/>
            <p:nvPr/>
          </p:nvSpPr>
          <p:spPr>
            <a:xfrm>
              <a:off x="3114675" y="4740275"/>
              <a:ext cx="1819311" cy="350662"/>
            </a:xfrm>
            <a:prstGeom prst="rect">
              <a:avLst/>
            </a:prstGeom>
            <a:noFill/>
            <a:ln w="12700" cap="flat">
              <a:noFill/>
              <a:miter lim="400000"/>
            </a:ln>
            <a:effectLst/>
          </p:spPr>
          <p:txBody>
            <a:bodyPr wrap="none" lIns="45719" tIns="45719" rIns="45719" bIns="45719" numCol="1" anchor="t">
              <a:spAutoFit/>
            </a:bodyPr>
            <a:lstStyle>
              <a:lvl1pPr>
                <a:defRPr>
                  <a:solidFill>
                    <a:srgbClr val="0000FF"/>
                  </a:solidFill>
                  <a:latin typeface="Arial" panose="020B0604020202020204"/>
                  <a:ea typeface="Arial" panose="020B0604020202020204"/>
                  <a:cs typeface="Arial" panose="020B0604020202020204"/>
                  <a:sym typeface="Arial" panose="020B0604020202020204"/>
                </a:defRPr>
              </a:lvl1pPr>
            </a:lstStyle>
            <a:p>
              <a:r>
                <a:t>Result histogram</a:t>
              </a:r>
            </a:p>
          </p:txBody>
        </p:sp>
        <p:sp>
          <p:nvSpPr>
            <p:cNvPr id="1462" name="Text Box 34"/>
            <p:cNvSpPr txBox="1"/>
            <p:nvPr/>
          </p:nvSpPr>
          <p:spPr>
            <a:xfrm>
              <a:off x="920750" y="2578100"/>
              <a:ext cx="1651001" cy="617362"/>
            </a:xfrm>
            <a:prstGeom prst="rect">
              <a:avLst/>
            </a:prstGeom>
            <a:noFill/>
            <a:ln w="12700" cap="flat">
              <a:noFill/>
              <a:miter lim="400000"/>
            </a:ln>
            <a:effectLst/>
          </p:spPr>
          <p:txBody>
            <a:bodyPr wrap="square" lIns="45719" tIns="45719" rIns="45719" bIns="45719" numCol="1" anchor="t">
              <a:spAutoFit/>
            </a:bodyPr>
            <a:lstStyle>
              <a:lvl1pPr>
                <a:defRPr>
                  <a:solidFill>
                    <a:srgbClr val="0000FF"/>
                  </a:solidFill>
                  <a:latin typeface="Arial" panose="020B0604020202020204"/>
                  <a:ea typeface="Arial" panose="020B0604020202020204"/>
                  <a:cs typeface="Arial" panose="020B0604020202020204"/>
                  <a:sym typeface="Arial" panose="020B0604020202020204"/>
                </a:defRPr>
              </a:lvl1pPr>
            </a:lstStyle>
            <a:p>
              <a:r>
                <a:t>Equalized histogram</a:t>
              </a:r>
            </a:p>
          </p:txBody>
        </p:sp>
        <p:sp>
          <p:nvSpPr>
            <p:cNvPr id="1463" name="Text Box 35"/>
            <p:cNvSpPr txBox="1"/>
            <p:nvPr/>
          </p:nvSpPr>
          <p:spPr>
            <a:xfrm>
              <a:off x="2959100" y="2890837"/>
              <a:ext cx="2001365" cy="350662"/>
            </a:xfrm>
            <a:prstGeom prst="rect">
              <a:avLst/>
            </a:prstGeom>
            <a:noFill/>
            <a:ln w="12700" cap="flat">
              <a:noFill/>
              <a:miter lim="400000"/>
            </a:ln>
            <a:effectLst/>
          </p:spPr>
          <p:txBody>
            <a:bodyPr wrap="none" lIns="45719" tIns="45719" rIns="45719" bIns="45719" numCol="1" anchor="t">
              <a:spAutoFit/>
            </a:bodyPr>
            <a:lstStyle>
              <a:lvl1pPr>
                <a:defRPr>
                  <a:solidFill>
                    <a:srgbClr val="0000FF"/>
                  </a:solidFill>
                  <a:latin typeface="Arial" panose="020B0604020202020204"/>
                  <a:ea typeface="Arial" panose="020B0604020202020204"/>
                  <a:cs typeface="Arial" panose="020B0604020202020204"/>
                  <a:sym typeface="Arial" panose="020B0604020202020204"/>
                </a:defRPr>
              </a:lvl1pPr>
            </a:lstStyle>
            <a:p>
              <a:r>
                <a:t>Transform function</a:t>
              </a:r>
            </a:p>
          </p:txBody>
        </p:sp>
      </p:grpSp>
      <p:sp>
        <p:nvSpPr>
          <p:cNvPr id="1465" name="Rectangle 36"/>
          <p:cNvSpPr txBox="1">
            <a:spLocks noGrp="1"/>
          </p:cNvSpPr>
          <p:nvPr>
            <p:ph type="title"/>
          </p:nvPr>
        </p:nvSpPr>
        <p:spPr>
          <a:prstGeom prst="rect">
            <a:avLst/>
          </a:prstGeom>
        </p:spPr>
        <p:txBody>
          <a:bodyPr/>
          <a:lstStyle>
            <a:lvl1pPr>
              <a:defRPr sz="3600"/>
            </a:lvl1pPr>
          </a:lstStyle>
          <a:p>
            <a:r>
              <a:t>Histogram fitting</a:t>
            </a:r>
          </a:p>
        </p:txBody>
      </p:sp>
      <p:sp>
        <p:nvSpPr>
          <p:cNvPr id="1466" name="Rectangle 37"/>
          <p:cNvSpPr txBox="1">
            <a:spLocks noGrp="1"/>
          </p:cNvSpPr>
          <p:nvPr>
            <p:ph type="body" sz="quarter" idx="1"/>
          </p:nvPr>
        </p:nvSpPr>
        <p:spPr>
          <a:xfrm>
            <a:off x="457200" y="1571625"/>
            <a:ext cx="8229600" cy="1373188"/>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 (continuous)</a:t>
            </a:r>
          </a:p>
        </p:txBody>
      </p:sp>
    </p:spTree>
    <p:extLst>
      <p:ext uri="{BB962C8B-B14F-4D97-AF65-F5344CB8AC3E}">
        <p14:creationId xmlns:p14="http://schemas.microsoft.com/office/powerpoint/2010/main" val="305546312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 name="Rectangle 3"/>
          <p:cNvSpPr txBox="1">
            <a:spLocks noGrp="1"/>
          </p:cNvSpPr>
          <p:nvPr>
            <p:ph type="body" sz="quarter" idx="1"/>
          </p:nvPr>
        </p:nvSpPr>
        <p:spPr>
          <a:xfrm>
            <a:off x="457200" y="1571625"/>
            <a:ext cx="6997700" cy="958056"/>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 (continuous)</a:t>
            </a:r>
          </a:p>
        </p:txBody>
      </p:sp>
      <p:sp>
        <p:nvSpPr>
          <p:cNvPr id="1469" name="Text Box 65"/>
          <p:cNvSpPr txBox="1"/>
          <p:nvPr/>
        </p:nvSpPr>
        <p:spPr>
          <a:xfrm>
            <a:off x="24594" y="3659187"/>
            <a:ext cx="4035734" cy="459741"/>
          </a:xfrm>
          <a:prstGeom prst="rect">
            <a:avLst/>
          </a:prstGeom>
          <a:ln w="12700">
            <a:miter lim="400000"/>
          </a:ln>
        </p:spPr>
        <p:txBody>
          <a:bodyPr wrap="none" lIns="45719" rIns="45719">
            <a:spAutoFit/>
          </a:bodyPr>
          <a:lstStyle>
            <a:lvl1pPr>
              <a:defRPr sz="2400"/>
            </a:lvl1pPr>
          </a:lstStyle>
          <a:p>
            <a:r>
              <a:t>Step 1: Base on the equation</a:t>
            </a:r>
          </a:p>
        </p:txBody>
      </p:sp>
      <p:grpSp>
        <p:nvGrpSpPr>
          <p:cNvPr id="1472" name="Object 68"/>
          <p:cNvGrpSpPr/>
          <p:nvPr/>
        </p:nvGrpSpPr>
        <p:grpSpPr>
          <a:xfrm>
            <a:off x="587375" y="4351337"/>
            <a:ext cx="3136900" cy="823913"/>
            <a:chOff x="0" y="0"/>
            <a:chExt cx="3136900" cy="823912"/>
          </a:xfrm>
        </p:grpSpPr>
        <p:sp>
          <p:nvSpPr>
            <p:cNvPr id="1470" name="矩形"/>
            <p:cNvSpPr/>
            <p:nvPr/>
          </p:nvSpPr>
          <p:spPr>
            <a:xfrm>
              <a:off x="0" y="0"/>
              <a:ext cx="3136900" cy="823913"/>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471" name="image192.pdf" descr="image192.pdf"/>
            <p:cNvPicPr>
              <a:picLocks noChangeAspect="1"/>
            </p:cNvPicPr>
            <p:nvPr/>
          </p:nvPicPr>
          <p:blipFill>
            <a:blip r:embed="rId2"/>
            <a:stretch>
              <a:fillRect/>
            </a:stretch>
          </p:blipFill>
          <p:spPr>
            <a:xfrm>
              <a:off x="0" y="0"/>
              <a:ext cx="3136900" cy="823913"/>
            </a:xfrm>
            <a:prstGeom prst="rect">
              <a:avLst/>
            </a:prstGeom>
            <a:ln w="9525" cap="flat">
              <a:solidFill>
                <a:srgbClr val="FF5050"/>
              </a:solidFill>
              <a:prstDash val="solid"/>
              <a:miter lim="800000"/>
              <a:headEnd/>
              <a:tailEnd/>
            </a:ln>
            <a:effectLst/>
          </p:spPr>
        </p:pic>
      </p:grpSp>
      <p:grpSp>
        <p:nvGrpSpPr>
          <p:cNvPr id="1475" name="Text Box 70"/>
          <p:cNvGrpSpPr/>
          <p:nvPr/>
        </p:nvGrpSpPr>
        <p:grpSpPr>
          <a:xfrm>
            <a:off x="357188" y="5459413"/>
            <a:ext cx="5121915" cy="688210"/>
            <a:chOff x="0" y="0"/>
            <a:chExt cx="5121914" cy="461664"/>
          </a:xfrm>
        </p:grpSpPr>
        <p:sp>
          <p:nvSpPr>
            <p:cNvPr id="1473" name="矩形"/>
            <p:cNvSpPr/>
            <p:nvPr/>
          </p:nvSpPr>
          <p:spPr>
            <a:xfrm>
              <a:off x="0" y="0"/>
              <a:ext cx="5121915" cy="461665"/>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1474" name="文本"/>
            <p:cNvSpPr txBox="1"/>
            <p:nvPr/>
          </p:nvSpPr>
          <p:spPr>
            <a:xfrm>
              <a:off x="0" y="0"/>
              <a:ext cx="5121915" cy="370841"/>
            </a:xfrm>
            <a:prstGeom prst="rect">
              <a:avLst/>
            </a:prstGeom>
            <a:noFill/>
            <a:ln w="12700" cap="flat">
              <a:noFill/>
              <a:miter lim="400000"/>
            </a:ln>
            <a:effectLst/>
          </p:spPr>
          <p:txBody>
            <a:bodyPr wrap="square" lIns="45719" tIns="45719" rIns="45719" bIns="45719" numCol="1" anchor="t">
              <a:spAutoFit/>
            </a:bodyPr>
            <a:lstStyle/>
            <a:p>
              <a:r>
                <a:t> </a:t>
              </a:r>
            </a:p>
          </p:txBody>
        </p:sp>
      </p:grpSp>
      <p:sp>
        <p:nvSpPr>
          <p:cNvPr id="1476" name="Rectangle 2"/>
          <p:cNvSpPr txBox="1">
            <a:spLocks noGrp="1"/>
          </p:cNvSpPr>
          <p:nvPr>
            <p:ph type="title"/>
          </p:nvPr>
        </p:nvSpPr>
        <p:spPr>
          <a:xfrm>
            <a:off x="395536" y="188640"/>
            <a:ext cx="8229601" cy="941388"/>
          </a:xfrm>
          <a:prstGeom prst="rect">
            <a:avLst/>
          </a:prstGeom>
        </p:spPr>
        <p:txBody>
          <a:bodyPr/>
          <a:lstStyle>
            <a:lvl1pPr>
              <a:defRPr sz="3600"/>
            </a:lvl1pPr>
          </a:lstStyle>
          <a:p>
            <a:r>
              <a:t>Histogram fitting</a:t>
            </a:r>
          </a:p>
        </p:txBody>
      </p:sp>
      <p:grpSp>
        <p:nvGrpSpPr>
          <p:cNvPr id="1504" name="Group 89"/>
          <p:cNvGrpSpPr/>
          <p:nvPr/>
        </p:nvGrpSpPr>
        <p:grpSpPr>
          <a:xfrm>
            <a:off x="3905250" y="898525"/>
            <a:ext cx="5238750" cy="4120063"/>
            <a:chOff x="0" y="0"/>
            <a:chExt cx="5238750" cy="4120062"/>
          </a:xfrm>
        </p:grpSpPr>
        <p:pic>
          <p:nvPicPr>
            <p:cNvPr id="1477" name="Picture 87" descr="Picture 87"/>
            <p:cNvPicPr>
              <a:picLocks noChangeAspect="1"/>
            </p:cNvPicPr>
            <p:nvPr/>
          </p:nvPicPr>
          <p:blipFill>
            <a:blip r:embed="rId4"/>
            <a:stretch>
              <a:fillRect/>
            </a:stretch>
          </p:blipFill>
          <p:spPr>
            <a:xfrm>
              <a:off x="26987" y="1993900"/>
              <a:ext cx="2690814" cy="2019300"/>
            </a:xfrm>
            <a:prstGeom prst="rect">
              <a:avLst/>
            </a:prstGeom>
            <a:ln w="12700" cap="flat">
              <a:noFill/>
              <a:miter lim="400000"/>
              <a:headEnd/>
              <a:tailEnd/>
            </a:ln>
            <a:effectLst/>
          </p:spPr>
        </p:pic>
        <p:pic>
          <p:nvPicPr>
            <p:cNvPr id="1478" name="Picture 29" descr="Picture 29"/>
            <p:cNvPicPr>
              <a:picLocks noChangeAspect="1"/>
            </p:cNvPicPr>
            <p:nvPr/>
          </p:nvPicPr>
          <p:blipFill>
            <a:blip r:embed="rId5"/>
            <a:stretch>
              <a:fillRect/>
            </a:stretch>
          </p:blipFill>
          <p:spPr>
            <a:xfrm>
              <a:off x="2562225" y="1963737"/>
              <a:ext cx="2662238" cy="1998663"/>
            </a:xfrm>
            <a:prstGeom prst="rect">
              <a:avLst/>
            </a:prstGeom>
            <a:ln w="12700" cap="flat">
              <a:noFill/>
              <a:miter lim="400000"/>
              <a:headEnd/>
              <a:tailEnd/>
            </a:ln>
            <a:effectLst/>
          </p:spPr>
        </p:pic>
        <p:pic>
          <p:nvPicPr>
            <p:cNvPr id="1479" name="Picture 22" descr="Picture 22"/>
            <p:cNvPicPr>
              <a:picLocks noChangeAspect="1"/>
            </p:cNvPicPr>
            <p:nvPr/>
          </p:nvPicPr>
          <p:blipFill>
            <a:blip r:embed="rId6"/>
            <a:stretch>
              <a:fillRect/>
            </a:stretch>
          </p:blipFill>
          <p:spPr>
            <a:xfrm>
              <a:off x="2589212" y="0"/>
              <a:ext cx="2649538" cy="1997075"/>
            </a:xfrm>
            <a:prstGeom prst="rect">
              <a:avLst/>
            </a:prstGeom>
            <a:ln w="12700" cap="flat">
              <a:noFill/>
              <a:miter lim="400000"/>
              <a:headEnd/>
              <a:tailEnd/>
            </a:ln>
            <a:effectLst/>
          </p:spPr>
        </p:pic>
        <p:sp>
          <p:nvSpPr>
            <p:cNvPr id="1480" name="Text Box 23"/>
            <p:cNvSpPr txBox="1"/>
            <p:nvPr/>
          </p:nvSpPr>
          <p:spPr>
            <a:xfrm>
              <a:off x="4129087" y="1447800"/>
              <a:ext cx="193103" cy="348429"/>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481" name="Text Box 25"/>
            <p:cNvSpPr txBox="1"/>
            <p:nvPr/>
          </p:nvSpPr>
          <p:spPr>
            <a:xfrm>
              <a:off x="4949825" y="1701800"/>
              <a:ext cx="193040"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482" name="Text Box 26"/>
            <p:cNvSpPr txBox="1"/>
            <p:nvPr/>
          </p:nvSpPr>
          <p:spPr>
            <a:xfrm>
              <a:off x="2700337" y="170180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83" name="Line 15"/>
            <p:cNvSpPr/>
            <p:nvPr/>
          </p:nvSpPr>
          <p:spPr>
            <a:xfrm>
              <a:off x="1449387" y="3465512"/>
              <a:ext cx="2249488" cy="1"/>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484" name="Line 16"/>
            <p:cNvSpPr/>
            <p:nvPr/>
          </p:nvSpPr>
          <p:spPr>
            <a:xfrm flipV="1">
              <a:off x="3698875" y="160337"/>
              <a:ext cx="0" cy="3586163"/>
            </a:xfrm>
            <a:prstGeom prst="line">
              <a:avLst/>
            </a:prstGeom>
            <a:noFill/>
            <a:ln w="12700" cap="flat">
              <a:solidFill>
                <a:srgbClr val="000000"/>
              </a:solidFill>
              <a:prstDash val="sysDot"/>
              <a:round/>
            </a:ln>
            <a:effectLst/>
          </p:spPr>
          <p:txBody>
            <a:bodyPr wrap="square" lIns="45719" tIns="45719" rIns="45719" bIns="45719" numCol="1" anchor="t">
              <a:noAutofit/>
            </a:bodyPr>
            <a:lstStyle/>
            <a:p>
              <a:endParaRPr/>
            </a:p>
          </p:txBody>
        </p:sp>
        <p:sp>
          <p:nvSpPr>
            <p:cNvPr id="1485" name="Text Box 18"/>
            <p:cNvSpPr txBox="1"/>
            <p:nvPr/>
          </p:nvSpPr>
          <p:spPr>
            <a:xfrm>
              <a:off x="3590925" y="3648075"/>
              <a:ext cx="511175" cy="471988"/>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sp>
          <p:nvSpPr>
            <p:cNvPr id="1486" name="Text Box 30"/>
            <p:cNvSpPr txBox="1"/>
            <p:nvPr/>
          </p:nvSpPr>
          <p:spPr>
            <a:xfrm>
              <a:off x="4421187" y="3638550"/>
              <a:ext cx="193103" cy="348429"/>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487" name="Text Box 31"/>
            <p:cNvSpPr txBox="1"/>
            <p:nvPr/>
          </p:nvSpPr>
          <p:spPr>
            <a:xfrm>
              <a:off x="2678112" y="2305050"/>
              <a:ext cx="193103" cy="348429"/>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488" name="Text Box 33"/>
            <p:cNvSpPr txBox="1"/>
            <p:nvPr/>
          </p:nvSpPr>
          <p:spPr>
            <a:xfrm>
              <a:off x="2601912" y="3313112"/>
              <a:ext cx="511176" cy="471989"/>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489" name="Text Box 36"/>
            <p:cNvSpPr txBox="1"/>
            <p:nvPr/>
          </p:nvSpPr>
          <p:spPr>
            <a:xfrm>
              <a:off x="2447925" y="635000"/>
              <a:ext cx="620713"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r</a:t>
              </a:r>
              <a:r>
                <a:rPr i="0"/>
                <a:t>)</a:t>
              </a:r>
            </a:p>
          </p:txBody>
        </p:sp>
        <p:sp>
          <p:nvSpPr>
            <p:cNvPr id="1490" name="Freeform 58"/>
            <p:cNvSpPr/>
            <p:nvPr/>
          </p:nvSpPr>
          <p:spPr>
            <a:xfrm>
              <a:off x="2908300" y="2111375"/>
              <a:ext cx="2063750" cy="16319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12" y="21432"/>
                    <a:pt x="3223" y="21264"/>
                    <a:pt x="4652" y="20591"/>
                  </a:cubicBezTo>
                  <a:cubicBezTo>
                    <a:pt x="6081" y="19919"/>
                    <a:pt x="7294" y="18995"/>
                    <a:pt x="8607" y="17524"/>
                  </a:cubicBezTo>
                  <a:cubicBezTo>
                    <a:pt x="9919" y="16053"/>
                    <a:pt x="11249" y="13805"/>
                    <a:pt x="12528" y="11809"/>
                  </a:cubicBezTo>
                  <a:cubicBezTo>
                    <a:pt x="13807" y="9812"/>
                    <a:pt x="15220" y="7123"/>
                    <a:pt x="16283" y="5505"/>
                  </a:cubicBezTo>
                  <a:cubicBezTo>
                    <a:pt x="17346" y="3887"/>
                    <a:pt x="18061" y="3068"/>
                    <a:pt x="18942" y="2143"/>
                  </a:cubicBezTo>
                  <a:cubicBezTo>
                    <a:pt x="19822" y="1219"/>
                    <a:pt x="21168" y="357"/>
                    <a:pt x="21600" y="0"/>
                  </a:cubicBezTo>
                </a:path>
              </a:pathLst>
            </a:custGeom>
            <a:noFill/>
            <a:ln w="38100" cap="flat">
              <a:solidFill>
                <a:srgbClr val="FF5050"/>
              </a:solidFill>
              <a:prstDash val="sysDot"/>
              <a:round/>
            </a:ln>
            <a:effectLst/>
          </p:spPr>
          <p:txBody>
            <a:bodyPr wrap="square" lIns="45719" tIns="45719" rIns="45719" bIns="45719" numCol="1" anchor="t">
              <a:noAutofit/>
            </a:bodyPr>
            <a:lstStyle/>
            <a:p>
              <a:endParaRPr/>
            </a:p>
          </p:txBody>
        </p:sp>
        <p:sp>
          <p:nvSpPr>
            <p:cNvPr id="1491" name="Line 59"/>
            <p:cNvSpPr/>
            <p:nvPr/>
          </p:nvSpPr>
          <p:spPr>
            <a:xfrm flipH="1">
              <a:off x="3686174" y="146050"/>
              <a:ext cx="1" cy="3600450"/>
            </a:xfrm>
            <a:prstGeom prst="line">
              <a:avLst/>
            </a:prstGeom>
            <a:noFill/>
            <a:ln w="38100" cap="flat">
              <a:solidFill>
                <a:srgbClr val="FF5050"/>
              </a:solidFill>
              <a:prstDash val="solid"/>
              <a:round/>
            </a:ln>
            <a:effectLst/>
          </p:spPr>
          <p:txBody>
            <a:bodyPr wrap="square" lIns="45719" tIns="45719" rIns="45719" bIns="45719" numCol="1" anchor="t">
              <a:noAutofit/>
            </a:bodyPr>
            <a:lstStyle/>
            <a:p>
              <a:endParaRPr/>
            </a:p>
          </p:txBody>
        </p:sp>
        <p:sp>
          <p:nvSpPr>
            <p:cNvPr id="1492" name="Line 60"/>
            <p:cNvSpPr/>
            <p:nvPr/>
          </p:nvSpPr>
          <p:spPr>
            <a:xfrm>
              <a:off x="1420812" y="3455987"/>
              <a:ext cx="2265363" cy="1"/>
            </a:xfrm>
            <a:prstGeom prst="line">
              <a:avLst/>
            </a:prstGeom>
            <a:noFill/>
            <a:ln w="38100" cap="flat">
              <a:solidFill>
                <a:srgbClr val="FF5050"/>
              </a:solidFill>
              <a:prstDash val="solid"/>
              <a:round/>
            </a:ln>
            <a:effectLst/>
          </p:spPr>
          <p:txBody>
            <a:bodyPr wrap="square" lIns="45719" tIns="45719" rIns="45719" bIns="45719" numCol="1" anchor="t">
              <a:noAutofit/>
            </a:bodyPr>
            <a:lstStyle/>
            <a:p>
              <a:endParaRPr/>
            </a:p>
          </p:txBody>
        </p:sp>
        <p:sp>
          <p:nvSpPr>
            <p:cNvPr id="1493" name="Freeform 61"/>
            <p:cNvSpPr/>
            <p:nvPr/>
          </p:nvSpPr>
          <p:spPr>
            <a:xfrm>
              <a:off x="2930525" y="146050"/>
              <a:ext cx="755650" cy="1639888"/>
            </a:xfrm>
            <a:custGeom>
              <a:avLst/>
              <a:gdLst/>
              <a:ahLst/>
              <a:cxnLst>
                <a:cxn ang="0">
                  <a:pos x="wd2" y="hd2"/>
                </a:cxn>
                <a:cxn ang="5400000">
                  <a:pos x="wd2" y="hd2"/>
                </a:cxn>
                <a:cxn ang="10800000">
                  <a:pos x="wd2" y="hd2"/>
                </a:cxn>
                <a:cxn ang="16200000">
                  <a:pos x="wd2" y="hd2"/>
                </a:cxn>
              </a:cxnLst>
              <a:rect l="0" t="0" r="r" b="b"/>
              <a:pathLst>
                <a:path w="21600" h="21600" extrusionOk="0">
                  <a:moveTo>
                    <a:pt x="0" y="21412"/>
                  </a:moveTo>
                  <a:cubicBezTo>
                    <a:pt x="0" y="19321"/>
                    <a:pt x="0" y="17209"/>
                    <a:pt x="0" y="15118"/>
                  </a:cubicBezTo>
                  <a:lnTo>
                    <a:pt x="8304" y="7841"/>
                  </a:lnTo>
                  <a:lnTo>
                    <a:pt x="17425" y="1150"/>
                  </a:lnTo>
                  <a:lnTo>
                    <a:pt x="21600" y="0"/>
                  </a:lnTo>
                  <a:lnTo>
                    <a:pt x="21600" y="21600"/>
                  </a:lnTo>
                  <a:lnTo>
                    <a:pt x="0" y="21412"/>
                  </a:lnTo>
                  <a:close/>
                </a:path>
              </a:pathLst>
            </a:custGeom>
            <a:solidFill>
              <a:srgbClr val="F0AD00"/>
            </a:solidFill>
            <a:ln w="9525" cap="flat">
              <a:solidFill>
                <a:srgbClr val="000000"/>
              </a:solidFill>
              <a:prstDash val="solid"/>
              <a:round/>
            </a:ln>
            <a:effectLst/>
          </p:spPr>
          <p:txBody>
            <a:bodyPr wrap="square" lIns="45719" tIns="45719" rIns="45719" bIns="45719" numCol="1" anchor="t">
              <a:noAutofit/>
            </a:bodyPr>
            <a:lstStyle/>
            <a:p>
              <a:endParaRPr/>
            </a:p>
          </p:txBody>
        </p:sp>
        <p:sp>
          <p:nvSpPr>
            <p:cNvPr id="1494" name="Line 63"/>
            <p:cNvSpPr/>
            <p:nvPr/>
          </p:nvSpPr>
          <p:spPr>
            <a:xfrm flipH="1">
              <a:off x="2930524" y="1423987"/>
              <a:ext cx="130177" cy="1987551"/>
            </a:xfrm>
            <a:prstGeom prst="line">
              <a:avLst/>
            </a:prstGeom>
            <a:noFill/>
            <a:ln w="28575" cap="flat">
              <a:solidFill>
                <a:srgbClr val="0000FF"/>
              </a:solidFill>
              <a:prstDash val="solid"/>
              <a:round/>
              <a:tailEnd type="stealth" w="med" len="med"/>
            </a:ln>
            <a:effectLst/>
          </p:spPr>
          <p:txBody>
            <a:bodyPr wrap="square" lIns="45719" tIns="45719" rIns="45719" bIns="45719" numCol="1" anchor="t">
              <a:noAutofit/>
            </a:bodyPr>
            <a:lstStyle/>
            <a:p>
              <a:endParaRPr/>
            </a:p>
          </p:txBody>
        </p:sp>
        <p:sp>
          <p:nvSpPr>
            <p:cNvPr id="1495" name="Oval 72"/>
            <p:cNvSpPr/>
            <p:nvPr/>
          </p:nvSpPr>
          <p:spPr>
            <a:xfrm>
              <a:off x="2871787" y="3398837"/>
              <a:ext cx="88901" cy="88901"/>
            </a:xfrm>
            <a:prstGeom prst="ellipse">
              <a:avLst/>
            </a:prstGeom>
            <a:solidFill>
              <a:srgbClr val="FF33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496" name="Text Box 79"/>
            <p:cNvSpPr txBox="1"/>
            <p:nvPr/>
          </p:nvSpPr>
          <p:spPr>
            <a:xfrm>
              <a:off x="1533525" y="3725862"/>
              <a:ext cx="1085850"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s</a:t>
              </a:r>
              <a:r>
                <a:rPr i="0"/>
                <a:t>),</a:t>
              </a:r>
              <a:r>
                <a:t>P</a:t>
              </a:r>
              <a:r>
                <a:rPr i="0"/>
                <a:t>(</a:t>
              </a:r>
              <a:r>
                <a:t>v</a:t>
              </a:r>
              <a:r>
                <a:rPr i="0"/>
                <a:t>)</a:t>
              </a:r>
            </a:p>
          </p:txBody>
        </p:sp>
        <p:sp>
          <p:nvSpPr>
            <p:cNvPr id="1497" name="Text Box 80"/>
            <p:cNvSpPr txBox="1"/>
            <p:nvPr/>
          </p:nvSpPr>
          <p:spPr>
            <a:xfrm>
              <a:off x="387350" y="2432050"/>
              <a:ext cx="620713"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498" name="Text Box 81"/>
            <p:cNvSpPr txBox="1"/>
            <p:nvPr/>
          </p:nvSpPr>
          <p:spPr>
            <a:xfrm>
              <a:off x="2408237" y="3752850"/>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99" name="Text Box 82"/>
            <p:cNvSpPr txBox="1"/>
            <p:nvPr/>
          </p:nvSpPr>
          <p:spPr>
            <a:xfrm>
              <a:off x="333375" y="3752850"/>
              <a:ext cx="193040"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1500" name="Text Box 83"/>
            <p:cNvSpPr txBox="1"/>
            <p:nvPr/>
          </p:nvSpPr>
          <p:spPr>
            <a:xfrm>
              <a:off x="1349375" y="3752850"/>
              <a:ext cx="193040"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01" name="Text Box 84"/>
            <p:cNvSpPr txBox="1"/>
            <p:nvPr/>
          </p:nvSpPr>
          <p:spPr>
            <a:xfrm>
              <a:off x="71437" y="363696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02" name="Text Box 85"/>
            <p:cNvSpPr txBox="1"/>
            <p:nvPr/>
          </p:nvSpPr>
          <p:spPr>
            <a:xfrm>
              <a:off x="71437" y="2054225"/>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03" name="Text Box 86"/>
            <p:cNvSpPr txBox="1"/>
            <p:nvPr/>
          </p:nvSpPr>
          <p:spPr>
            <a:xfrm>
              <a:off x="0" y="2806700"/>
              <a:ext cx="465138" cy="287087"/>
            </a:xfrm>
            <a:prstGeom prst="rect">
              <a:avLst/>
            </a:prstGeom>
            <a:noFill/>
            <a:ln w="12700" cap="flat">
              <a:noFill/>
              <a:miter lim="400000"/>
            </a:ln>
            <a:effectLst/>
          </p:spPr>
          <p:txBody>
            <a:bodyPr wrap="squar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spTree>
    <p:extLst>
      <p:ext uri="{BB962C8B-B14F-4D97-AF65-F5344CB8AC3E}">
        <p14:creationId xmlns:p14="http://schemas.microsoft.com/office/powerpoint/2010/main" val="347908900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6" name="Rectangle 2"/>
          <p:cNvSpPr txBox="1">
            <a:spLocks noGrp="1"/>
          </p:cNvSpPr>
          <p:nvPr>
            <p:ph type="title"/>
          </p:nvPr>
        </p:nvSpPr>
        <p:spPr>
          <a:xfrm>
            <a:off x="457200" y="188640"/>
            <a:ext cx="8229600" cy="941388"/>
          </a:xfrm>
          <a:prstGeom prst="rect">
            <a:avLst/>
          </a:prstGeom>
        </p:spPr>
        <p:txBody>
          <a:bodyPr/>
          <a:lstStyle>
            <a:lvl1pPr>
              <a:defRPr sz="3600"/>
            </a:lvl1pPr>
          </a:lstStyle>
          <a:p>
            <a:r>
              <a:t>Histogram fitting</a:t>
            </a:r>
          </a:p>
        </p:txBody>
      </p:sp>
      <p:sp>
        <p:nvSpPr>
          <p:cNvPr id="1507" name="Rectangle 3"/>
          <p:cNvSpPr txBox="1">
            <a:spLocks noGrp="1"/>
          </p:cNvSpPr>
          <p:nvPr>
            <p:ph type="body" sz="quarter" idx="1"/>
          </p:nvPr>
        </p:nvSpPr>
        <p:spPr>
          <a:xfrm>
            <a:off x="457199" y="1571625"/>
            <a:ext cx="7491415" cy="1173163"/>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 (continuous)</a:t>
            </a:r>
          </a:p>
        </p:txBody>
      </p:sp>
      <p:sp>
        <p:nvSpPr>
          <p:cNvPr id="1508" name="Text Box 4"/>
          <p:cNvSpPr txBox="1"/>
          <p:nvPr/>
        </p:nvSpPr>
        <p:spPr>
          <a:xfrm>
            <a:off x="357188" y="3678237"/>
            <a:ext cx="3663068" cy="459741"/>
          </a:xfrm>
          <a:prstGeom prst="rect">
            <a:avLst/>
          </a:prstGeom>
          <a:ln w="12700">
            <a:miter lim="400000"/>
          </a:ln>
        </p:spPr>
        <p:txBody>
          <a:bodyPr wrap="none" lIns="45719" rIns="45719">
            <a:spAutoFit/>
          </a:bodyPr>
          <a:lstStyle>
            <a:lvl1pPr>
              <a:defRPr sz="2400"/>
            </a:lvl1pPr>
          </a:lstStyle>
          <a:p>
            <a:r>
              <a:t>Step 2: based on equation</a:t>
            </a:r>
          </a:p>
        </p:txBody>
      </p:sp>
      <p:grpSp>
        <p:nvGrpSpPr>
          <p:cNvPr id="1511" name="Object 32"/>
          <p:cNvGrpSpPr/>
          <p:nvPr/>
        </p:nvGrpSpPr>
        <p:grpSpPr>
          <a:xfrm>
            <a:off x="587375" y="4354512"/>
            <a:ext cx="3136900" cy="815976"/>
            <a:chOff x="0" y="0"/>
            <a:chExt cx="3136900" cy="815975"/>
          </a:xfrm>
        </p:grpSpPr>
        <p:sp>
          <p:nvSpPr>
            <p:cNvPr id="1509" name="矩形"/>
            <p:cNvSpPr/>
            <p:nvPr/>
          </p:nvSpPr>
          <p:spPr>
            <a:xfrm>
              <a:off x="0" y="0"/>
              <a:ext cx="3136900" cy="815975"/>
            </a:xfrm>
            <a:prstGeom prst="rect">
              <a:avLst/>
            </a:prstGeom>
            <a:solidFill>
              <a:srgbClr val="F0AD00"/>
            </a:solidFill>
            <a:ln w="12700" cap="flat">
              <a:noFill/>
              <a:miter lim="400000"/>
            </a:ln>
            <a:effectLst/>
          </p:spPr>
          <p:txBody>
            <a:bodyPr wrap="square" lIns="45719" tIns="45719" rIns="45719" bIns="45719" numCol="1" anchor="ctr">
              <a:noAutofit/>
            </a:bodyPr>
            <a:lstStyle/>
            <a:p>
              <a:endParaRPr/>
            </a:p>
          </p:txBody>
        </p:sp>
        <p:pic>
          <p:nvPicPr>
            <p:cNvPr id="1510" name="image225.pdf" descr="image225.pdf"/>
            <p:cNvPicPr>
              <a:picLocks noChangeAspect="1"/>
            </p:cNvPicPr>
            <p:nvPr/>
          </p:nvPicPr>
          <p:blipFill>
            <a:blip r:embed="rId2"/>
            <a:stretch>
              <a:fillRect/>
            </a:stretch>
          </p:blipFill>
          <p:spPr>
            <a:xfrm>
              <a:off x="0" y="0"/>
              <a:ext cx="3136900" cy="815975"/>
            </a:xfrm>
            <a:prstGeom prst="rect">
              <a:avLst/>
            </a:prstGeom>
            <a:ln w="9525" cap="flat">
              <a:solidFill>
                <a:srgbClr val="FF5050"/>
              </a:solidFill>
              <a:prstDash val="solid"/>
              <a:miter lim="800000"/>
              <a:headEnd/>
              <a:tailEnd/>
            </a:ln>
            <a:effectLst/>
          </p:spPr>
        </p:pic>
      </p:grpSp>
      <p:grpSp>
        <p:nvGrpSpPr>
          <p:cNvPr id="1514" name="Text Box 33"/>
          <p:cNvGrpSpPr/>
          <p:nvPr/>
        </p:nvGrpSpPr>
        <p:grpSpPr>
          <a:xfrm>
            <a:off x="357188" y="5467349"/>
            <a:ext cx="3935414" cy="861776"/>
            <a:chOff x="0" y="0"/>
            <a:chExt cx="3935412" cy="861774"/>
          </a:xfrm>
        </p:grpSpPr>
        <p:sp>
          <p:nvSpPr>
            <p:cNvPr id="1512" name="矩形"/>
            <p:cNvSpPr/>
            <p:nvPr/>
          </p:nvSpPr>
          <p:spPr>
            <a:xfrm>
              <a:off x="-1" y="-1"/>
              <a:ext cx="3935414" cy="861776"/>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1513" name="文本"/>
            <p:cNvSpPr txBox="1"/>
            <p:nvPr/>
          </p:nvSpPr>
          <p:spPr>
            <a:xfrm>
              <a:off x="-1" y="-1"/>
              <a:ext cx="3935414"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1540" name="Group 88"/>
          <p:cNvGrpSpPr/>
          <p:nvPr/>
        </p:nvGrpSpPr>
        <p:grpSpPr>
          <a:xfrm>
            <a:off x="3905249" y="2862263"/>
            <a:ext cx="5224465" cy="3978025"/>
            <a:chOff x="0" y="0"/>
            <a:chExt cx="5224463" cy="3978024"/>
          </a:xfrm>
        </p:grpSpPr>
        <p:pic>
          <p:nvPicPr>
            <p:cNvPr id="1515" name="Picture 79" descr="Picture 79"/>
            <p:cNvPicPr>
              <a:picLocks noChangeAspect="1"/>
            </p:cNvPicPr>
            <p:nvPr/>
          </p:nvPicPr>
          <p:blipFill>
            <a:blip r:embed="rId4"/>
            <a:stretch>
              <a:fillRect/>
            </a:stretch>
          </p:blipFill>
          <p:spPr>
            <a:xfrm>
              <a:off x="26987" y="30162"/>
              <a:ext cx="2690814" cy="2019301"/>
            </a:xfrm>
            <a:prstGeom prst="rect">
              <a:avLst/>
            </a:prstGeom>
            <a:ln w="12700" cap="flat">
              <a:noFill/>
              <a:miter lim="400000"/>
              <a:headEnd/>
              <a:tailEnd/>
            </a:ln>
            <a:effectLst/>
          </p:spPr>
        </p:pic>
        <p:pic>
          <p:nvPicPr>
            <p:cNvPr id="1516" name="Picture 36" descr="Picture 36"/>
            <p:cNvPicPr>
              <a:picLocks noChangeAspect="1"/>
            </p:cNvPicPr>
            <p:nvPr/>
          </p:nvPicPr>
          <p:blipFill>
            <a:blip r:embed="rId5"/>
            <a:stretch>
              <a:fillRect/>
            </a:stretch>
          </p:blipFill>
          <p:spPr>
            <a:xfrm>
              <a:off x="2584450" y="1985962"/>
              <a:ext cx="2640014" cy="1981201"/>
            </a:xfrm>
            <a:prstGeom prst="rect">
              <a:avLst/>
            </a:prstGeom>
            <a:ln w="12700" cap="flat">
              <a:noFill/>
              <a:miter lim="400000"/>
              <a:headEnd/>
              <a:tailEnd/>
            </a:ln>
            <a:effectLst/>
          </p:spPr>
        </p:pic>
        <p:pic>
          <p:nvPicPr>
            <p:cNvPr id="1517" name="Picture 37" descr="Picture 37"/>
            <p:cNvPicPr>
              <a:picLocks noChangeAspect="1"/>
            </p:cNvPicPr>
            <p:nvPr/>
          </p:nvPicPr>
          <p:blipFill>
            <a:blip r:embed="rId6"/>
            <a:stretch>
              <a:fillRect/>
            </a:stretch>
          </p:blipFill>
          <p:spPr>
            <a:xfrm>
              <a:off x="2562225" y="0"/>
              <a:ext cx="2662239" cy="1998663"/>
            </a:xfrm>
            <a:prstGeom prst="rect">
              <a:avLst/>
            </a:prstGeom>
            <a:ln w="12700" cap="flat">
              <a:noFill/>
              <a:miter lim="400000"/>
              <a:headEnd/>
              <a:tailEnd/>
            </a:ln>
            <a:effectLst/>
          </p:spPr>
        </p:pic>
        <p:sp>
          <p:nvSpPr>
            <p:cNvPr id="1518" name="Text Box 42"/>
            <p:cNvSpPr txBox="1"/>
            <p:nvPr/>
          </p:nvSpPr>
          <p:spPr>
            <a:xfrm>
              <a:off x="2447925" y="2576512"/>
              <a:ext cx="620713"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z</a:t>
              </a:r>
              <a:r>
                <a:rPr i="0"/>
                <a:t>)</a:t>
              </a:r>
            </a:p>
          </p:txBody>
        </p:sp>
        <p:sp>
          <p:nvSpPr>
            <p:cNvPr id="1519" name="Line 43"/>
            <p:cNvSpPr/>
            <p:nvPr/>
          </p:nvSpPr>
          <p:spPr>
            <a:xfrm>
              <a:off x="1449387" y="1501774"/>
              <a:ext cx="1755776" cy="1"/>
            </a:xfrm>
            <a:prstGeom prst="line">
              <a:avLst/>
            </a:prstGeom>
            <a:noFill/>
            <a:ln w="38100" cap="flat">
              <a:solidFill>
                <a:srgbClr val="FF5050"/>
              </a:solidFill>
              <a:prstDash val="solid"/>
              <a:round/>
            </a:ln>
            <a:effectLst/>
          </p:spPr>
          <p:txBody>
            <a:bodyPr wrap="square" lIns="45719" tIns="45719" rIns="45719" bIns="45719" numCol="1" anchor="t">
              <a:noAutofit/>
            </a:bodyPr>
            <a:lstStyle/>
            <a:p>
              <a:endParaRPr/>
            </a:p>
          </p:txBody>
        </p:sp>
        <p:sp>
          <p:nvSpPr>
            <p:cNvPr id="1520" name="Line 45"/>
            <p:cNvSpPr/>
            <p:nvPr/>
          </p:nvSpPr>
          <p:spPr>
            <a:xfrm flipH="1">
              <a:off x="3206750" y="1501774"/>
              <a:ext cx="1" cy="2251075"/>
            </a:xfrm>
            <a:prstGeom prst="line">
              <a:avLst/>
            </a:prstGeom>
            <a:noFill/>
            <a:ln w="38100" cap="flat">
              <a:solidFill>
                <a:srgbClr val="FF5050"/>
              </a:solidFill>
              <a:prstDash val="solid"/>
              <a:round/>
            </a:ln>
            <a:effectLst/>
          </p:spPr>
          <p:txBody>
            <a:bodyPr wrap="square" lIns="45719" tIns="45719" rIns="45719" bIns="45719" numCol="1" anchor="t">
              <a:noAutofit/>
            </a:bodyPr>
            <a:lstStyle/>
            <a:p>
              <a:endParaRPr/>
            </a:p>
          </p:txBody>
        </p:sp>
        <p:sp>
          <p:nvSpPr>
            <p:cNvPr id="1521" name="Text Box 47"/>
            <p:cNvSpPr txBox="1"/>
            <p:nvPr/>
          </p:nvSpPr>
          <p:spPr>
            <a:xfrm>
              <a:off x="3225800" y="1655762"/>
              <a:ext cx="482601" cy="471989"/>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z</a:t>
              </a:r>
              <a:r>
                <a:rPr baseline="-25000"/>
                <a:t>k</a:t>
              </a:r>
            </a:p>
          </p:txBody>
        </p:sp>
        <p:sp>
          <p:nvSpPr>
            <p:cNvPr id="1522" name="Text Box 48"/>
            <p:cNvSpPr txBox="1"/>
            <p:nvPr/>
          </p:nvSpPr>
          <p:spPr>
            <a:xfrm>
              <a:off x="4421187" y="1674812"/>
              <a:ext cx="193103" cy="348430"/>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z</a:t>
              </a:r>
            </a:p>
          </p:txBody>
        </p:sp>
        <p:sp>
          <p:nvSpPr>
            <p:cNvPr id="1523" name="Text Box 49"/>
            <p:cNvSpPr txBox="1"/>
            <p:nvPr/>
          </p:nvSpPr>
          <p:spPr>
            <a:xfrm>
              <a:off x="2897187" y="557212"/>
              <a:ext cx="205605" cy="348430"/>
            </a:xfrm>
            <a:prstGeom prst="rect">
              <a:avLst/>
            </a:prstGeom>
            <a:noFill/>
            <a:ln w="12700" cap="flat">
              <a:noFill/>
              <a:miter lim="400000"/>
            </a:ln>
            <a:effectLst/>
          </p:spPr>
          <p:txBody>
            <a:bodyPr wrap="none" lIns="45719" tIns="45719" rIns="45719" bIns="45719" numCol="1" anchor="t">
              <a:spAutoFit/>
            </a:bodyPr>
            <a:lstStyle>
              <a:lvl1pPr>
                <a:defRPr i="1">
                  <a:latin typeface="Times New Roman" panose="02020603050405020304"/>
                  <a:ea typeface="Times New Roman" panose="02020603050405020304"/>
                  <a:cs typeface="Times New Roman" panose="02020603050405020304"/>
                  <a:sym typeface="Times New Roman" panose="02020603050405020304"/>
                </a:defRPr>
              </a:lvl1pPr>
            </a:lstStyle>
            <a:p>
              <a:r>
                <a:t>v</a:t>
              </a:r>
            </a:p>
          </p:txBody>
        </p:sp>
        <p:sp>
          <p:nvSpPr>
            <p:cNvPr id="1524" name="Text Box 50"/>
            <p:cNvSpPr txBox="1"/>
            <p:nvPr/>
          </p:nvSpPr>
          <p:spPr>
            <a:xfrm>
              <a:off x="2560637" y="1015999"/>
              <a:ext cx="511176" cy="471989"/>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v</a:t>
              </a:r>
              <a:r>
                <a:rPr baseline="-25000"/>
                <a:t>k</a:t>
              </a:r>
            </a:p>
          </p:txBody>
        </p:sp>
        <p:sp>
          <p:nvSpPr>
            <p:cNvPr id="1525" name="Text Box 52"/>
            <p:cNvSpPr txBox="1"/>
            <p:nvPr/>
          </p:nvSpPr>
          <p:spPr>
            <a:xfrm>
              <a:off x="3910012" y="3411537"/>
              <a:ext cx="482601" cy="341114"/>
            </a:xfrm>
            <a:prstGeom prst="rect">
              <a:avLst/>
            </a:prstGeom>
            <a:noFill/>
            <a:ln w="12700" cap="flat">
              <a:noFill/>
              <a:miter lim="400000"/>
            </a:ln>
            <a:effectLst/>
          </p:spPr>
          <p:txBody>
            <a:bodyPr wrap="square" lIns="42062" tIns="42062" rIns="42062" bIns="42062" numCol="1" anchor="t">
              <a:spAutoFit/>
            </a:bodyPr>
            <a:lstStyle>
              <a:lvl1pPr algn="just">
                <a:defRPr i="1">
                  <a:latin typeface="Times New Roman" panose="02020603050405020304"/>
                  <a:ea typeface="Times New Roman" panose="02020603050405020304"/>
                  <a:cs typeface="Times New Roman" panose="02020603050405020304"/>
                  <a:sym typeface="Times New Roman" panose="02020603050405020304"/>
                </a:defRPr>
              </a:lvl1pPr>
            </a:lstStyle>
            <a:p>
              <a:r>
                <a:t>z</a:t>
              </a:r>
            </a:p>
          </p:txBody>
        </p:sp>
        <p:sp>
          <p:nvSpPr>
            <p:cNvPr id="1526" name="Text Box 54"/>
            <p:cNvSpPr txBox="1"/>
            <p:nvPr/>
          </p:nvSpPr>
          <p:spPr>
            <a:xfrm>
              <a:off x="4949825" y="3690937"/>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27" name="Text Box 55"/>
            <p:cNvSpPr txBox="1"/>
            <p:nvPr/>
          </p:nvSpPr>
          <p:spPr>
            <a:xfrm>
              <a:off x="2700337" y="3690937"/>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28" name="Freeform 68"/>
            <p:cNvSpPr/>
            <p:nvPr/>
          </p:nvSpPr>
          <p:spPr>
            <a:xfrm>
              <a:off x="2908300" y="150415"/>
              <a:ext cx="2060576" cy="1530748"/>
            </a:xfrm>
            <a:custGeom>
              <a:avLst/>
              <a:gdLst/>
              <a:ahLst/>
              <a:cxnLst>
                <a:cxn ang="0">
                  <a:pos x="wd2" y="hd2"/>
                </a:cxn>
                <a:cxn ang="5400000">
                  <a:pos x="wd2" y="hd2"/>
                </a:cxn>
                <a:cxn ang="10800000">
                  <a:pos x="wd2" y="hd2"/>
                </a:cxn>
                <a:cxn ang="16200000">
                  <a:pos x="wd2" y="hd2"/>
                </a:cxn>
              </a:cxnLst>
              <a:rect l="0" t="0" r="r" b="b"/>
              <a:pathLst>
                <a:path w="21600" h="21539" extrusionOk="0">
                  <a:moveTo>
                    <a:pt x="0" y="21539"/>
                  </a:moveTo>
                  <a:cubicBezTo>
                    <a:pt x="732" y="21092"/>
                    <a:pt x="1464" y="20668"/>
                    <a:pt x="2263" y="19886"/>
                  </a:cubicBezTo>
                  <a:cubicBezTo>
                    <a:pt x="3062" y="19104"/>
                    <a:pt x="3927" y="18077"/>
                    <a:pt x="4759" y="16893"/>
                  </a:cubicBezTo>
                  <a:cubicBezTo>
                    <a:pt x="5591" y="15709"/>
                    <a:pt x="6324" y="14391"/>
                    <a:pt x="7289" y="12783"/>
                  </a:cubicBezTo>
                  <a:cubicBezTo>
                    <a:pt x="8254" y="11175"/>
                    <a:pt x="9519" y="8852"/>
                    <a:pt x="10550" y="7288"/>
                  </a:cubicBezTo>
                  <a:cubicBezTo>
                    <a:pt x="11582" y="5724"/>
                    <a:pt x="12431" y="4496"/>
                    <a:pt x="13479" y="3446"/>
                  </a:cubicBezTo>
                  <a:cubicBezTo>
                    <a:pt x="14528" y="2396"/>
                    <a:pt x="15776" y="1547"/>
                    <a:pt x="16874" y="989"/>
                  </a:cubicBezTo>
                  <a:cubicBezTo>
                    <a:pt x="17972" y="430"/>
                    <a:pt x="19320" y="252"/>
                    <a:pt x="20102" y="95"/>
                  </a:cubicBezTo>
                  <a:cubicBezTo>
                    <a:pt x="20884" y="-61"/>
                    <a:pt x="21384" y="28"/>
                    <a:pt x="21600" y="6"/>
                  </a:cubicBezTo>
                </a:path>
              </a:pathLst>
            </a:custGeom>
            <a:noFill/>
            <a:ln w="38100" cap="flat">
              <a:solidFill>
                <a:srgbClr val="FF5050"/>
              </a:solidFill>
              <a:prstDash val="sysDot"/>
              <a:round/>
            </a:ln>
            <a:effectLst/>
          </p:spPr>
          <p:txBody>
            <a:bodyPr wrap="square" lIns="45719" tIns="45719" rIns="45719" bIns="45719" numCol="1" anchor="t">
              <a:noAutofit/>
            </a:bodyPr>
            <a:lstStyle/>
            <a:p>
              <a:endParaRPr/>
            </a:p>
          </p:txBody>
        </p:sp>
        <p:sp>
          <p:nvSpPr>
            <p:cNvPr id="1529" name="Freeform 69"/>
            <p:cNvSpPr/>
            <p:nvPr/>
          </p:nvSpPr>
          <p:spPr>
            <a:xfrm>
              <a:off x="2927350" y="3516312"/>
              <a:ext cx="279401" cy="234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595"/>
                  </a:lnTo>
                  <a:lnTo>
                    <a:pt x="11782" y="9341"/>
                  </a:lnTo>
                  <a:lnTo>
                    <a:pt x="21600" y="0"/>
                  </a:lnTo>
                  <a:lnTo>
                    <a:pt x="21600" y="21308"/>
                  </a:lnTo>
                  <a:lnTo>
                    <a:pt x="0" y="21600"/>
                  </a:lnTo>
                  <a:close/>
                </a:path>
              </a:pathLst>
            </a:custGeom>
            <a:solidFill>
              <a:srgbClr val="F0AD00"/>
            </a:solidFill>
            <a:ln w="9525" cap="flat">
              <a:solidFill>
                <a:srgbClr val="000000"/>
              </a:solidFill>
              <a:prstDash val="solid"/>
              <a:round/>
            </a:ln>
            <a:effectLst/>
          </p:spPr>
          <p:txBody>
            <a:bodyPr wrap="square" lIns="45719" tIns="45719" rIns="45719" bIns="45719" numCol="1" anchor="t">
              <a:noAutofit/>
            </a:bodyPr>
            <a:lstStyle/>
            <a:p>
              <a:endParaRPr/>
            </a:p>
          </p:txBody>
        </p:sp>
        <p:sp>
          <p:nvSpPr>
            <p:cNvPr id="1530" name="Oval 70"/>
            <p:cNvSpPr/>
            <p:nvPr/>
          </p:nvSpPr>
          <p:spPr>
            <a:xfrm>
              <a:off x="2871787" y="1449387"/>
              <a:ext cx="88901" cy="88901"/>
            </a:xfrm>
            <a:prstGeom prst="ellipse">
              <a:avLst/>
            </a:prstGeom>
            <a:solidFill>
              <a:srgbClr val="FF33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531" name="Line 71"/>
            <p:cNvSpPr/>
            <p:nvPr/>
          </p:nvSpPr>
          <p:spPr>
            <a:xfrm flipH="1" flipV="1">
              <a:off x="2930525" y="1506537"/>
              <a:ext cx="131763" cy="2176463"/>
            </a:xfrm>
            <a:prstGeom prst="line">
              <a:avLst/>
            </a:prstGeom>
            <a:noFill/>
            <a:ln w="9525" cap="flat">
              <a:solidFill>
                <a:srgbClr val="0000FF"/>
              </a:solidFill>
              <a:prstDash val="solid"/>
              <a:round/>
              <a:tailEnd type="stealth" w="med" len="med"/>
            </a:ln>
            <a:effectLst/>
          </p:spPr>
          <p:txBody>
            <a:bodyPr wrap="square" lIns="45719" tIns="45719" rIns="45719" bIns="45719" numCol="1" anchor="t">
              <a:noAutofit/>
            </a:bodyPr>
            <a:lstStyle/>
            <a:p>
              <a:endParaRPr/>
            </a:p>
          </p:txBody>
        </p:sp>
        <p:sp>
          <p:nvSpPr>
            <p:cNvPr id="1532" name="Text Box 80"/>
            <p:cNvSpPr txBox="1"/>
            <p:nvPr/>
          </p:nvSpPr>
          <p:spPr>
            <a:xfrm>
              <a:off x="1533525" y="1762124"/>
              <a:ext cx="1085851"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s</a:t>
              </a:r>
              <a:r>
                <a:rPr i="0"/>
                <a:t>),</a:t>
              </a:r>
              <a:r>
                <a:t>P</a:t>
              </a:r>
              <a:r>
                <a:rPr i="0"/>
                <a:t>(</a:t>
              </a:r>
              <a:r>
                <a:t>v</a:t>
              </a:r>
              <a:r>
                <a:rPr i="0"/>
                <a:t>)</a:t>
              </a:r>
            </a:p>
          </p:txBody>
        </p:sp>
        <p:sp>
          <p:nvSpPr>
            <p:cNvPr id="1533" name="Text Box 81"/>
            <p:cNvSpPr txBox="1"/>
            <p:nvPr/>
          </p:nvSpPr>
          <p:spPr>
            <a:xfrm>
              <a:off x="387350" y="468312"/>
              <a:ext cx="620713"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534" name="Text Box 82"/>
            <p:cNvSpPr txBox="1"/>
            <p:nvPr/>
          </p:nvSpPr>
          <p:spPr>
            <a:xfrm>
              <a:off x="2408237"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35" name="Text Box 83"/>
            <p:cNvSpPr txBox="1"/>
            <p:nvPr/>
          </p:nvSpPr>
          <p:spPr>
            <a:xfrm>
              <a:off x="333375"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1536" name="Text Box 84"/>
            <p:cNvSpPr txBox="1"/>
            <p:nvPr/>
          </p:nvSpPr>
          <p:spPr>
            <a:xfrm>
              <a:off x="1349375"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37" name="Text Box 85"/>
            <p:cNvSpPr txBox="1"/>
            <p:nvPr/>
          </p:nvSpPr>
          <p:spPr>
            <a:xfrm>
              <a:off x="71437" y="1673224"/>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38" name="Text Box 86"/>
            <p:cNvSpPr txBox="1"/>
            <p:nvPr/>
          </p:nvSpPr>
          <p:spPr>
            <a:xfrm>
              <a:off x="71437" y="90487"/>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39" name="Text Box 87"/>
            <p:cNvSpPr txBox="1"/>
            <p:nvPr/>
          </p:nvSpPr>
          <p:spPr>
            <a:xfrm>
              <a:off x="0" y="842962"/>
              <a:ext cx="465138" cy="287088"/>
            </a:xfrm>
            <a:prstGeom prst="rect">
              <a:avLst/>
            </a:prstGeom>
            <a:noFill/>
            <a:ln w="12700" cap="flat">
              <a:noFill/>
              <a:miter lim="400000"/>
            </a:ln>
            <a:effectLst/>
          </p:spPr>
          <p:txBody>
            <a:bodyPr wrap="squar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spTree>
    <p:extLst>
      <p:ext uri="{BB962C8B-B14F-4D97-AF65-F5344CB8AC3E}">
        <p14:creationId xmlns:p14="http://schemas.microsoft.com/office/powerpoint/2010/main" val="164579148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2" name="Rectangle 2"/>
          <p:cNvSpPr txBox="1">
            <a:spLocks noGrp="1"/>
          </p:cNvSpPr>
          <p:nvPr>
            <p:ph type="title"/>
          </p:nvPr>
        </p:nvSpPr>
        <p:spPr>
          <a:xfrm>
            <a:off x="457200" y="260647"/>
            <a:ext cx="8229600" cy="941389"/>
          </a:xfrm>
          <a:prstGeom prst="rect">
            <a:avLst/>
          </a:prstGeom>
        </p:spPr>
        <p:txBody>
          <a:bodyPr/>
          <a:lstStyle>
            <a:lvl1pPr>
              <a:defRPr sz="3600"/>
            </a:lvl1pPr>
          </a:lstStyle>
          <a:p>
            <a:r>
              <a:t>Histogram fitting</a:t>
            </a:r>
          </a:p>
        </p:txBody>
      </p:sp>
      <p:sp>
        <p:nvSpPr>
          <p:cNvPr id="1543" name="Rectangle 3"/>
          <p:cNvSpPr txBox="1">
            <a:spLocks noGrp="1"/>
          </p:cNvSpPr>
          <p:nvPr>
            <p:ph type="body" sz="quarter" idx="1"/>
          </p:nvPr>
        </p:nvSpPr>
        <p:spPr>
          <a:xfrm>
            <a:off x="457200" y="1571625"/>
            <a:ext cx="7040563" cy="1173163"/>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 (continuous)</a:t>
            </a:r>
          </a:p>
        </p:txBody>
      </p:sp>
      <p:grpSp>
        <p:nvGrpSpPr>
          <p:cNvPr id="1546" name="Text Box 4"/>
          <p:cNvGrpSpPr/>
          <p:nvPr/>
        </p:nvGrpSpPr>
        <p:grpSpPr>
          <a:xfrm>
            <a:off x="357188" y="3212975"/>
            <a:ext cx="3292476" cy="3115086"/>
            <a:chOff x="0" y="0"/>
            <a:chExt cx="3292475" cy="3115084"/>
          </a:xfrm>
        </p:grpSpPr>
        <p:sp>
          <p:nvSpPr>
            <p:cNvPr id="1544" name="矩形"/>
            <p:cNvSpPr/>
            <p:nvPr/>
          </p:nvSpPr>
          <p:spPr>
            <a:xfrm>
              <a:off x="0" y="-1"/>
              <a:ext cx="3292475" cy="3115086"/>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1545" name="文本"/>
            <p:cNvSpPr txBox="1"/>
            <p:nvPr/>
          </p:nvSpPr>
          <p:spPr>
            <a:xfrm>
              <a:off x="0" y="-1"/>
              <a:ext cx="3292475" cy="370841"/>
            </a:xfrm>
            <a:prstGeom prst="rect">
              <a:avLst/>
            </a:prstGeom>
            <a:noFill/>
            <a:ln w="12700" cap="flat">
              <a:noFill/>
              <a:miter lim="400000"/>
            </a:ln>
            <a:effectLst/>
          </p:spPr>
          <p:txBody>
            <a:bodyPr wrap="square" lIns="45719" tIns="45719" rIns="45719" bIns="45719" numCol="1" anchor="t">
              <a:spAutoFit/>
            </a:bodyPr>
            <a:lstStyle/>
            <a:p>
              <a:r>
                <a:t> </a:t>
              </a:r>
            </a:p>
          </p:txBody>
        </p:sp>
      </p:grpSp>
      <p:grpSp>
        <p:nvGrpSpPr>
          <p:cNvPr id="1569" name="Group 108"/>
          <p:cNvGrpSpPr/>
          <p:nvPr/>
        </p:nvGrpSpPr>
        <p:grpSpPr>
          <a:xfrm>
            <a:off x="3905249" y="2862263"/>
            <a:ext cx="5224465" cy="2113464"/>
            <a:chOff x="0" y="0"/>
            <a:chExt cx="5224463" cy="2113462"/>
          </a:xfrm>
        </p:grpSpPr>
        <p:pic>
          <p:nvPicPr>
            <p:cNvPr id="1547" name="Picture 99" descr="Picture 99"/>
            <p:cNvPicPr>
              <a:picLocks noChangeAspect="1"/>
            </p:cNvPicPr>
            <p:nvPr/>
          </p:nvPicPr>
          <p:blipFill>
            <a:blip r:embed="rId4"/>
            <a:stretch>
              <a:fillRect/>
            </a:stretch>
          </p:blipFill>
          <p:spPr>
            <a:xfrm>
              <a:off x="26987" y="30162"/>
              <a:ext cx="2690814" cy="2019301"/>
            </a:xfrm>
            <a:prstGeom prst="rect">
              <a:avLst/>
            </a:prstGeom>
            <a:ln w="12700" cap="flat">
              <a:noFill/>
              <a:miter lim="400000"/>
              <a:headEnd/>
              <a:tailEnd/>
            </a:ln>
            <a:effectLst/>
          </p:spPr>
        </p:pic>
        <p:pic>
          <p:nvPicPr>
            <p:cNvPr id="1548" name="Picture 36" descr="Picture 36"/>
            <p:cNvPicPr>
              <a:picLocks noChangeAspect="1"/>
            </p:cNvPicPr>
            <p:nvPr/>
          </p:nvPicPr>
          <p:blipFill>
            <a:blip r:embed="rId5"/>
            <a:stretch>
              <a:fillRect/>
            </a:stretch>
          </p:blipFill>
          <p:spPr>
            <a:xfrm>
              <a:off x="2562225" y="0"/>
              <a:ext cx="2662239" cy="1998663"/>
            </a:xfrm>
            <a:prstGeom prst="rect">
              <a:avLst/>
            </a:prstGeom>
            <a:ln w="12700" cap="flat">
              <a:noFill/>
              <a:miter lim="400000"/>
              <a:headEnd/>
              <a:tailEnd/>
            </a:ln>
            <a:effectLst/>
          </p:spPr>
        </p:pic>
        <p:sp>
          <p:nvSpPr>
            <p:cNvPr id="1549" name="Line 42"/>
            <p:cNvSpPr/>
            <p:nvPr/>
          </p:nvSpPr>
          <p:spPr>
            <a:xfrm>
              <a:off x="1419225" y="1501775"/>
              <a:ext cx="2279651" cy="0"/>
            </a:xfrm>
            <a:prstGeom prst="line">
              <a:avLst/>
            </a:prstGeom>
            <a:noFill/>
            <a:ln w="38100" cap="flat">
              <a:solidFill>
                <a:srgbClr val="FF3300"/>
              </a:solidFill>
              <a:prstDash val="solid"/>
              <a:round/>
            </a:ln>
            <a:effectLst/>
          </p:spPr>
          <p:txBody>
            <a:bodyPr wrap="square" lIns="45719" tIns="45719" rIns="45719" bIns="45719" numCol="1" anchor="t">
              <a:noAutofit/>
            </a:bodyPr>
            <a:lstStyle/>
            <a:p>
              <a:endParaRPr/>
            </a:p>
          </p:txBody>
        </p:sp>
        <p:sp>
          <p:nvSpPr>
            <p:cNvPr id="1550" name="Line 43"/>
            <p:cNvSpPr/>
            <p:nvPr/>
          </p:nvSpPr>
          <p:spPr>
            <a:xfrm flipV="1">
              <a:off x="3698875" y="1520825"/>
              <a:ext cx="1" cy="261938"/>
            </a:xfrm>
            <a:prstGeom prst="line">
              <a:avLst/>
            </a:prstGeom>
            <a:noFill/>
            <a:ln w="38100" cap="flat">
              <a:solidFill>
                <a:srgbClr val="FF3300"/>
              </a:solidFill>
              <a:prstDash val="solid"/>
              <a:round/>
            </a:ln>
            <a:effectLst/>
          </p:spPr>
          <p:txBody>
            <a:bodyPr wrap="square" lIns="45719" tIns="45719" rIns="45719" bIns="45719" numCol="1" anchor="t">
              <a:noAutofit/>
            </a:bodyPr>
            <a:lstStyle/>
            <a:p>
              <a:endParaRPr/>
            </a:p>
          </p:txBody>
        </p:sp>
        <p:sp>
          <p:nvSpPr>
            <p:cNvPr id="1551" name="Line 44"/>
            <p:cNvSpPr/>
            <p:nvPr/>
          </p:nvSpPr>
          <p:spPr>
            <a:xfrm>
              <a:off x="3206750" y="1501775"/>
              <a:ext cx="1" cy="263525"/>
            </a:xfrm>
            <a:prstGeom prst="line">
              <a:avLst/>
            </a:prstGeom>
            <a:noFill/>
            <a:ln w="38100" cap="flat">
              <a:solidFill>
                <a:srgbClr val="FF3300"/>
              </a:solidFill>
              <a:prstDash val="solid"/>
              <a:round/>
            </a:ln>
            <a:effectLst/>
          </p:spPr>
          <p:txBody>
            <a:bodyPr wrap="square" lIns="45719" tIns="45719" rIns="45719" bIns="45719" numCol="1" anchor="t">
              <a:noAutofit/>
            </a:bodyPr>
            <a:lstStyle/>
            <a:p>
              <a:endParaRPr/>
            </a:p>
          </p:txBody>
        </p:sp>
        <p:sp>
          <p:nvSpPr>
            <p:cNvPr id="1552" name="Text Box 45"/>
            <p:cNvSpPr txBox="1"/>
            <p:nvPr/>
          </p:nvSpPr>
          <p:spPr>
            <a:xfrm>
              <a:off x="3503612" y="1641475"/>
              <a:ext cx="511176" cy="471988"/>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r</a:t>
              </a:r>
              <a:r>
                <a:rPr baseline="-25000"/>
                <a:t>j</a:t>
              </a:r>
            </a:p>
          </p:txBody>
        </p:sp>
        <p:sp>
          <p:nvSpPr>
            <p:cNvPr id="1553" name="Text Box 46"/>
            <p:cNvSpPr txBox="1"/>
            <p:nvPr/>
          </p:nvSpPr>
          <p:spPr>
            <a:xfrm>
              <a:off x="3052762" y="1641475"/>
              <a:ext cx="482601" cy="471988"/>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z</a:t>
              </a:r>
              <a:r>
                <a:rPr baseline="-25000"/>
                <a:t>k</a:t>
              </a:r>
            </a:p>
          </p:txBody>
        </p:sp>
        <p:sp>
          <p:nvSpPr>
            <p:cNvPr id="1554" name="Text Box 47"/>
            <p:cNvSpPr txBox="1"/>
            <p:nvPr/>
          </p:nvSpPr>
          <p:spPr>
            <a:xfrm>
              <a:off x="4421187" y="1674812"/>
              <a:ext cx="339215" cy="348430"/>
            </a:xfrm>
            <a:prstGeom prst="rect">
              <a:avLst/>
            </a:prstGeom>
            <a:noFill/>
            <a:ln w="12700" cap="flat">
              <a:noFill/>
              <a:miter lim="400000"/>
            </a:ln>
            <a:effectLst/>
          </p:spPr>
          <p:txBody>
            <a:bodyPr wrap="non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r</a:t>
              </a:r>
              <a:r>
                <a:rPr i="0"/>
                <a:t>,</a:t>
              </a:r>
              <a:r>
                <a:t>z</a:t>
              </a:r>
            </a:p>
          </p:txBody>
        </p:sp>
        <p:sp>
          <p:nvSpPr>
            <p:cNvPr id="1555" name="Text Box 48"/>
            <p:cNvSpPr txBox="1"/>
            <p:nvPr/>
          </p:nvSpPr>
          <p:spPr>
            <a:xfrm>
              <a:off x="2897187" y="557212"/>
              <a:ext cx="351717" cy="348430"/>
            </a:xfrm>
            <a:prstGeom prst="rect">
              <a:avLst/>
            </a:prstGeom>
            <a:noFill/>
            <a:ln w="12700" cap="flat">
              <a:noFill/>
              <a:miter lim="400000"/>
            </a:ln>
            <a:effectLst/>
          </p:spPr>
          <p:txBody>
            <a:bodyPr wrap="non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556" name="Text Box 49"/>
            <p:cNvSpPr txBox="1"/>
            <p:nvPr/>
          </p:nvSpPr>
          <p:spPr>
            <a:xfrm>
              <a:off x="2517775" y="1001712"/>
              <a:ext cx="511176" cy="471989"/>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v</a:t>
              </a:r>
              <a:r>
                <a:rPr baseline="-25000"/>
                <a:t>k</a:t>
              </a:r>
            </a:p>
          </p:txBody>
        </p:sp>
        <p:sp>
          <p:nvSpPr>
            <p:cNvPr id="1557" name="Text Box 50"/>
            <p:cNvSpPr txBox="1"/>
            <p:nvPr/>
          </p:nvSpPr>
          <p:spPr>
            <a:xfrm>
              <a:off x="2919412" y="1016000"/>
              <a:ext cx="511176" cy="471988"/>
            </a:xfrm>
            <a:prstGeom prst="rect">
              <a:avLst/>
            </a:prstGeom>
            <a:noFill/>
            <a:ln w="12700" cap="flat">
              <a:noFill/>
              <a:miter lim="400000"/>
            </a:ln>
            <a:effectLst/>
          </p:spPr>
          <p:txBody>
            <a:bodyPr wrap="square" lIns="42062" tIns="42062" rIns="42062" bIns="42062" numCol="1" anchor="t">
              <a:spAutoFit/>
            </a:bodyPr>
            <a:lstStyle/>
            <a:p>
              <a:pPr algn="just">
                <a:defRPr sz="2400" i="1">
                  <a:solidFill>
                    <a:srgbClr val="FF3300"/>
                  </a:solidFill>
                  <a:latin typeface="Times New Roman" panose="02020603050405020304"/>
                  <a:ea typeface="Times New Roman" panose="02020603050405020304"/>
                  <a:cs typeface="Times New Roman" panose="02020603050405020304"/>
                  <a:sym typeface="Times New Roman" panose="02020603050405020304"/>
                </a:defRPr>
              </a:pPr>
              <a:r>
                <a:t>s</a:t>
              </a:r>
              <a:r>
                <a:rPr baseline="-25000"/>
                <a:t>j</a:t>
              </a:r>
            </a:p>
          </p:txBody>
        </p:sp>
        <p:sp>
          <p:nvSpPr>
            <p:cNvPr id="1558" name="Oval 93"/>
            <p:cNvSpPr/>
            <p:nvPr/>
          </p:nvSpPr>
          <p:spPr>
            <a:xfrm>
              <a:off x="2871787" y="1435100"/>
              <a:ext cx="88901" cy="88900"/>
            </a:xfrm>
            <a:prstGeom prst="ellipse">
              <a:avLst/>
            </a:prstGeom>
            <a:solidFill>
              <a:srgbClr val="FF33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1559" name="Freeform 96"/>
            <p:cNvSpPr/>
            <p:nvPr/>
          </p:nvSpPr>
          <p:spPr>
            <a:xfrm>
              <a:off x="2908300" y="150415"/>
              <a:ext cx="2060576" cy="1530748"/>
            </a:xfrm>
            <a:custGeom>
              <a:avLst/>
              <a:gdLst/>
              <a:ahLst/>
              <a:cxnLst>
                <a:cxn ang="0">
                  <a:pos x="wd2" y="hd2"/>
                </a:cxn>
                <a:cxn ang="5400000">
                  <a:pos x="wd2" y="hd2"/>
                </a:cxn>
                <a:cxn ang="10800000">
                  <a:pos x="wd2" y="hd2"/>
                </a:cxn>
                <a:cxn ang="16200000">
                  <a:pos x="wd2" y="hd2"/>
                </a:cxn>
              </a:cxnLst>
              <a:rect l="0" t="0" r="r" b="b"/>
              <a:pathLst>
                <a:path w="21600" h="21539" extrusionOk="0">
                  <a:moveTo>
                    <a:pt x="0" y="21539"/>
                  </a:moveTo>
                  <a:cubicBezTo>
                    <a:pt x="732" y="21092"/>
                    <a:pt x="1464" y="20668"/>
                    <a:pt x="2263" y="19886"/>
                  </a:cubicBezTo>
                  <a:cubicBezTo>
                    <a:pt x="3062" y="19104"/>
                    <a:pt x="3927" y="18077"/>
                    <a:pt x="4759" y="16893"/>
                  </a:cubicBezTo>
                  <a:cubicBezTo>
                    <a:pt x="5591" y="15709"/>
                    <a:pt x="6324" y="14391"/>
                    <a:pt x="7289" y="12783"/>
                  </a:cubicBezTo>
                  <a:cubicBezTo>
                    <a:pt x="8254" y="11175"/>
                    <a:pt x="9519" y="8852"/>
                    <a:pt x="10550" y="7288"/>
                  </a:cubicBezTo>
                  <a:cubicBezTo>
                    <a:pt x="11582" y="5724"/>
                    <a:pt x="12431" y="4496"/>
                    <a:pt x="13479" y="3446"/>
                  </a:cubicBezTo>
                  <a:cubicBezTo>
                    <a:pt x="14528" y="2396"/>
                    <a:pt x="15776" y="1547"/>
                    <a:pt x="16874" y="989"/>
                  </a:cubicBezTo>
                  <a:cubicBezTo>
                    <a:pt x="17972" y="430"/>
                    <a:pt x="19320" y="252"/>
                    <a:pt x="20102" y="95"/>
                  </a:cubicBezTo>
                  <a:cubicBezTo>
                    <a:pt x="20884" y="-61"/>
                    <a:pt x="21384" y="28"/>
                    <a:pt x="21600" y="6"/>
                  </a:cubicBezTo>
                </a:path>
              </a:pathLst>
            </a:custGeom>
            <a:noFill/>
            <a:ln w="38100" cap="flat">
              <a:solidFill>
                <a:srgbClr val="FF5050"/>
              </a:solidFill>
              <a:prstDash val="sysDot"/>
              <a:round/>
            </a:ln>
            <a:effectLst/>
          </p:spPr>
          <p:txBody>
            <a:bodyPr wrap="square" lIns="45719" tIns="45719" rIns="45719" bIns="45719" numCol="1" anchor="t">
              <a:noAutofit/>
            </a:bodyPr>
            <a:lstStyle/>
            <a:p>
              <a:endParaRPr/>
            </a:p>
          </p:txBody>
        </p:sp>
        <p:sp>
          <p:nvSpPr>
            <p:cNvPr id="1560" name="Freeform 97"/>
            <p:cNvSpPr/>
            <p:nvPr/>
          </p:nvSpPr>
          <p:spPr>
            <a:xfrm>
              <a:off x="2908300" y="147637"/>
              <a:ext cx="2063751" cy="1631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612" y="21432"/>
                    <a:pt x="3223" y="21264"/>
                    <a:pt x="4652" y="20591"/>
                  </a:cubicBezTo>
                  <a:cubicBezTo>
                    <a:pt x="6081" y="19919"/>
                    <a:pt x="7294" y="18995"/>
                    <a:pt x="8607" y="17524"/>
                  </a:cubicBezTo>
                  <a:cubicBezTo>
                    <a:pt x="9919" y="16053"/>
                    <a:pt x="11249" y="13805"/>
                    <a:pt x="12528" y="11809"/>
                  </a:cubicBezTo>
                  <a:cubicBezTo>
                    <a:pt x="13807" y="9812"/>
                    <a:pt x="15220" y="7123"/>
                    <a:pt x="16283" y="5505"/>
                  </a:cubicBezTo>
                  <a:cubicBezTo>
                    <a:pt x="17346" y="3887"/>
                    <a:pt x="18061" y="3068"/>
                    <a:pt x="18942" y="2143"/>
                  </a:cubicBezTo>
                  <a:cubicBezTo>
                    <a:pt x="19822" y="1219"/>
                    <a:pt x="21168" y="357"/>
                    <a:pt x="21600" y="0"/>
                  </a:cubicBezTo>
                </a:path>
              </a:pathLst>
            </a:custGeom>
            <a:noFill/>
            <a:ln w="38100" cap="flat">
              <a:solidFill>
                <a:srgbClr val="FF5050"/>
              </a:solidFill>
              <a:prstDash val="sysDot"/>
              <a:round/>
            </a:ln>
            <a:effectLst/>
          </p:spPr>
          <p:txBody>
            <a:bodyPr wrap="square" lIns="45719" tIns="45719" rIns="45719" bIns="45719" numCol="1" anchor="t">
              <a:noAutofit/>
            </a:bodyPr>
            <a:lstStyle/>
            <a:p>
              <a:endParaRPr/>
            </a:p>
          </p:txBody>
        </p:sp>
        <p:sp>
          <p:nvSpPr>
            <p:cNvPr id="1561" name="Text Box 100"/>
            <p:cNvSpPr txBox="1"/>
            <p:nvPr/>
          </p:nvSpPr>
          <p:spPr>
            <a:xfrm>
              <a:off x="1533525" y="1762125"/>
              <a:ext cx="1085851" cy="348429"/>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P</a:t>
              </a:r>
              <a:r>
                <a:rPr i="0"/>
                <a:t>(</a:t>
              </a:r>
              <a:r>
                <a:t>s</a:t>
              </a:r>
              <a:r>
                <a:rPr i="0"/>
                <a:t>),</a:t>
              </a:r>
              <a:r>
                <a:t>P</a:t>
              </a:r>
              <a:r>
                <a:rPr i="0"/>
                <a:t>(</a:t>
              </a:r>
              <a:r>
                <a:t>v</a:t>
              </a:r>
              <a:r>
                <a:rPr i="0"/>
                <a:t>)</a:t>
              </a:r>
            </a:p>
          </p:txBody>
        </p:sp>
        <p:sp>
          <p:nvSpPr>
            <p:cNvPr id="1562" name="Text Box 101"/>
            <p:cNvSpPr txBox="1"/>
            <p:nvPr/>
          </p:nvSpPr>
          <p:spPr>
            <a:xfrm>
              <a:off x="387350" y="468312"/>
              <a:ext cx="620713" cy="348430"/>
            </a:xfrm>
            <a:prstGeom prst="rect">
              <a:avLst/>
            </a:prstGeom>
            <a:noFill/>
            <a:ln w="12700" cap="flat">
              <a:noFill/>
              <a:miter lim="400000"/>
            </a:ln>
            <a:effectLst/>
          </p:spPr>
          <p:txBody>
            <a:bodyPr wrap="square" lIns="45719" tIns="45719" rIns="45719" bIns="45719" numCol="1" anchor="t">
              <a:spAutoFit/>
            </a:bodyPr>
            <a:lstStyle/>
            <a:p>
              <a:pPr>
                <a:defRPr i="1">
                  <a:latin typeface="Times New Roman" panose="02020603050405020304"/>
                  <a:ea typeface="Times New Roman" panose="02020603050405020304"/>
                  <a:cs typeface="Times New Roman" panose="02020603050405020304"/>
                  <a:sym typeface="Times New Roman" panose="02020603050405020304"/>
                </a:defRPr>
              </a:pPr>
              <a:r>
                <a:t>s</a:t>
              </a:r>
              <a:r>
                <a:rPr i="0"/>
                <a:t>,</a:t>
              </a:r>
              <a:r>
                <a:t>v</a:t>
              </a:r>
            </a:p>
          </p:txBody>
        </p:sp>
        <p:sp>
          <p:nvSpPr>
            <p:cNvPr id="1563" name="Text Box 102"/>
            <p:cNvSpPr txBox="1"/>
            <p:nvPr/>
          </p:nvSpPr>
          <p:spPr>
            <a:xfrm>
              <a:off x="2408237"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64" name="Text Box 103"/>
            <p:cNvSpPr txBox="1"/>
            <p:nvPr/>
          </p:nvSpPr>
          <p:spPr>
            <a:xfrm>
              <a:off x="333375"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1565" name="Text Box 104"/>
            <p:cNvSpPr txBox="1"/>
            <p:nvPr/>
          </p:nvSpPr>
          <p:spPr>
            <a:xfrm>
              <a:off x="1349375" y="1789112"/>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66" name="Text Box 105"/>
            <p:cNvSpPr txBox="1"/>
            <p:nvPr/>
          </p:nvSpPr>
          <p:spPr>
            <a:xfrm>
              <a:off x="71437" y="1673225"/>
              <a:ext cx="193041" cy="287087"/>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567" name="Text Box 106"/>
            <p:cNvSpPr txBox="1"/>
            <p:nvPr/>
          </p:nvSpPr>
          <p:spPr>
            <a:xfrm>
              <a:off x="71437" y="90487"/>
              <a:ext cx="193041" cy="287088"/>
            </a:xfrm>
            <a:prstGeom prst="rect">
              <a:avLst/>
            </a:prstGeom>
            <a:noFill/>
            <a:ln w="12700" cap="flat">
              <a:noFill/>
              <a:miter lim="400000"/>
            </a:ln>
            <a:effectLst/>
          </p:spPr>
          <p:txBody>
            <a:bodyPr wrap="non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568" name="Text Box 107"/>
            <p:cNvSpPr txBox="1"/>
            <p:nvPr/>
          </p:nvSpPr>
          <p:spPr>
            <a:xfrm>
              <a:off x="0" y="842962"/>
              <a:ext cx="465138" cy="287088"/>
            </a:xfrm>
            <a:prstGeom prst="rect">
              <a:avLst/>
            </a:prstGeom>
            <a:noFill/>
            <a:ln w="12700" cap="flat">
              <a:noFill/>
              <a:miter lim="400000"/>
            </a:ln>
            <a:effectLst/>
          </p:spPr>
          <p:txBody>
            <a:bodyPr wrap="square" lIns="45719" tIns="45719" rIns="45719" bIns="45719" numCol="1" anchor="t">
              <a:spAutoFit/>
            </a:bodyPr>
            <a:lstStyle>
              <a:lvl1pPr>
                <a:defRPr sz="1400">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spTree>
    <p:extLst>
      <p:ext uri="{BB962C8B-B14F-4D97-AF65-F5344CB8AC3E}">
        <p14:creationId xmlns:p14="http://schemas.microsoft.com/office/powerpoint/2010/main" val="361673374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Assignment-3"/>
          <p:cNvSpPr txBox="1">
            <a:spLocks noGrp="1"/>
          </p:cNvSpPr>
          <p:nvPr>
            <p:ph type="title"/>
          </p:nvPr>
        </p:nvSpPr>
        <p:spPr>
          <a:prstGeom prst="rect">
            <a:avLst/>
          </a:prstGeom>
        </p:spPr>
        <p:txBody>
          <a:bodyPr/>
          <a:lstStyle>
            <a:lvl1pPr>
              <a:defRPr sz="3600"/>
            </a:lvl1pPr>
          </a:lstStyle>
          <a:p>
            <a:r>
              <a:t>Assignment-3</a:t>
            </a:r>
          </a:p>
        </p:txBody>
      </p:sp>
      <p:sp>
        <p:nvSpPr>
          <p:cNvPr id="735" name="1. Image logarithmic operation for visibility enhancement…"/>
          <p:cNvSpPr txBox="1"/>
          <p:nvPr/>
        </p:nvSpPr>
        <p:spPr>
          <a:xfrm>
            <a:off x="467543" y="2204864"/>
            <a:ext cx="7858126" cy="1818641"/>
          </a:xfrm>
          <a:prstGeom prst="rect">
            <a:avLst/>
          </a:prstGeom>
          <a:ln w="12700">
            <a:miter lim="400000"/>
          </a:ln>
        </p:spPr>
        <p:txBody>
          <a:bodyPr lIns="45719" rIns="45719">
            <a:spAutoFit/>
          </a:bodyPr>
          <a:lstStyle/>
          <a:p>
            <a:pPr>
              <a:defRPr sz="2800"/>
            </a:pPr>
            <a:endParaRPr/>
          </a:p>
          <a:p>
            <a:pPr>
              <a:defRPr sz="2800"/>
            </a:pPr>
            <a:r>
              <a:t>1. Image logarithmic operation for visibility enhancement</a:t>
            </a:r>
            <a:endParaRPr>
              <a:latin typeface="Arial" panose="020B0604020202020204"/>
              <a:ea typeface="Arial" panose="020B0604020202020204"/>
              <a:cs typeface="Arial" panose="020B0604020202020204"/>
              <a:sym typeface="Arial" panose="020B0604020202020204"/>
            </a:endParaRPr>
          </a:p>
          <a:p>
            <a:pPr>
              <a:defRPr sz="2800"/>
            </a:pPr>
            <a:r>
              <a:t>2. Histogram equalization</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 name="Rectangle 2"/>
          <p:cNvSpPr txBox="1">
            <a:spLocks noGrp="1"/>
          </p:cNvSpPr>
          <p:nvPr>
            <p:ph type="title"/>
          </p:nvPr>
        </p:nvSpPr>
        <p:spPr>
          <a:prstGeom prst="rect">
            <a:avLst/>
          </a:prstGeom>
        </p:spPr>
        <p:txBody>
          <a:bodyPr/>
          <a:lstStyle>
            <a:lvl1pPr>
              <a:defRPr sz="3600"/>
            </a:lvl1pPr>
          </a:lstStyle>
          <a:p>
            <a:r>
              <a:t>Histogram fitting</a:t>
            </a:r>
          </a:p>
        </p:txBody>
      </p:sp>
      <p:sp>
        <p:nvSpPr>
          <p:cNvPr id="1574" name="Rectangle 3"/>
          <p:cNvSpPr txBox="1">
            <a:spLocks noGrp="1"/>
          </p:cNvSpPr>
          <p:nvPr>
            <p:ph type="body" sz="quarter" idx="1"/>
          </p:nvPr>
        </p:nvSpPr>
        <p:spPr>
          <a:xfrm>
            <a:off x="457200" y="1571625"/>
            <a:ext cx="7810500" cy="1173163"/>
          </a:xfrm>
          <a:prstGeom prst="rect">
            <a:avLst/>
          </a:prstGeom>
        </p:spPr>
        <p:txBody>
          <a:bodyPr/>
          <a:lstStyle>
            <a:lvl1pPr marL="320040" indent="-201295">
              <a:buSzTx/>
              <a:buFont typeface="Wingdings 2" panose="05020102010507070707"/>
              <a:buNone/>
              <a:defRPr>
                <a:solidFill>
                  <a:srgbClr val="3366CC"/>
                </a:solidFill>
              </a:defRPr>
            </a:lvl1pPr>
          </a:lstStyle>
          <a:p>
            <a:r>
              <a:t>Histogram fitting (discrete)</a:t>
            </a:r>
          </a:p>
        </p:txBody>
      </p:sp>
      <p:grpSp>
        <p:nvGrpSpPr>
          <p:cNvPr id="1577" name="Text Box 29"/>
          <p:cNvGrpSpPr/>
          <p:nvPr/>
        </p:nvGrpSpPr>
        <p:grpSpPr>
          <a:xfrm>
            <a:off x="1387474" y="3013075"/>
            <a:ext cx="7072956" cy="2367828"/>
            <a:chOff x="0" y="0"/>
            <a:chExt cx="7072955" cy="2367827"/>
          </a:xfrm>
        </p:grpSpPr>
        <p:sp>
          <p:nvSpPr>
            <p:cNvPr id="1575" name="矩形"/>
            <p:cNvSpPr/>
            <p:nvPr/>
          </p:nvSpPr>
          <p:spPr>
            <a:xfrm>
              <a:off x="0" y="0"/>
              <a:ext cx="7072956" cy="2367828"/>
            </a:xfrm>
            <a:prstGeom prst="rect">
              <a:avLst/>
            </a:prstGeom>
            <a:blipFill rotWithShape="1">
              <a:blip r:embed="rId3"/>
              <a:srcRect/>
              <a:stretch>
                <a:fillRect/>
              </a:stretch>
            </a:blipFill>
            <a:ln w="9525" cap="flat">
              <a:solidFill>
                <a:srgbClr val="FF5050"/>
              </a:solidFill>
              <a:prstDash val="solid"/>
              <a:miter lim="800000"/>
            </a:ln>
            <a:effectLst/>
          </p:spPr>
          <p:txBody>
            <a:bodyPr wrap="square" lIns="45719" tIns="45719" rIns="45719" bIns="45719" numCol="1" anchor="t">
              <a:noAutofit/>
            </a:bodyPr>
            <a:lstStyle/>
            <a:p>
              <a:endParaRPr/>
            </a:p>
          </p:txBody>
        </p:sp>
        <p:sp>
          <p:nvSpPr>
            <p:cNvPr id="1576" name="文本"/>
            <p:cNvSpPr txBox="1"/>
            <p:nvPr/>
          </p:nvSpPr>
          <p:spPr>
            <a:xfrm>
              <a:off x="0" y="0"/>
              <a:ext cx="7072956" cy="370841"/>
            </a:xfrm>
            <a:prstGeom prst="rect">
              <a:avLst/>
            </a:prstGeom>
            <a:noFill/>
            <a:ln w="12700" cap="flat">
              <a:noFill/>
              <a:miter lim="400000"/>
            </a:ln>
            <a:effectLst/>
          </p:spPr>
          <p:txBody>
            <a:bodyPr wrap="square" lIns="45719" tIns="45719" rIns="45719" bIns="45719" numCol="1" anchor="t">
              <a:spAutoFit/>
            </a:bodyPr>
            <a:lstStyle/>
            <a:p>
              <a:r>
                <a:t> </a:t>
              </a:r>
            </a:p>
          </p:txBody>
        </p:sp>
      </p:grpSp>
    </p:spTree>
    <p:extLst>
      <p:ext uri="{BB962C8B-B14F-4D97-AF65-F5344CB8AC3E}">
        <p14:creationId xmlns:p14="http://schemas.microsoft.com/office/powerpoint/2010/main" val="420151109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 name="Rectangle 2"/>
          <p:cNvSpPr txBox="1">
            <a:spLocks noGrp="1"/>
          </p:cNvSpPr>
          <p:nvPr>
            <p:ph type="title"/>
          </p:nvPr>
        </p:nvSpPr>
        <p:spPr>
          <a:prstGeom prst="rect">
            <a:avLst/>
          </a:prstGeom>
        </p:spPr>
        <p:txBody>
          <a:bodyPr/>
          <a:lstStyle>
            <a:lvl1pPr>
              <a:defRPr sz="3600"/>
            </a:lvl1pPr>
          </a:lstStyle>
          <a:p>
            <a:r>
              <a:t>Histogram transform</a:t>
            </a:r>
          </a:p>
        </p:txBody>
      </p:sp>
      <p:sp>
        <p:nvSpPr>
          <p:cNvPr id="1582" name="Rectangle 3"/>
          <p:cNvSpPr txBox="1">
            <a:spLocks noGrp="1"/>
          </p:cNvSpPr>
          <p:nvPr>
            <p:ph type="body" sz="quarter" idx="1"/>
          </p:nvPr>
        </p:nvSpPr>
        <p:spPr>
          <a:xfrm>
            <a:off x="457200" y="1600200"/>
            <a:ext cx="8229600" cy="676275"/>
          </a:xfrm>
          <a:prstGeom prst="rect">
            <a:avLst/>
          </a:prstGeom>
        </p:spPr>
        <p:txBody>
          <a:bodyPr/>
          <a:lstStyle>
            <a:lvl1pPr marL="320040" indent="-201295">
              <a:buSzTx/>
              <a:buFont typeface="Wingdings 2" panose="05020102010507070707"/>
              <a:buNone/>
              <a:defRPr>
                <a:solidFill>
                  <a:srgbClr val="3366CC"/>
                </a:solidFill>
              </a:defRPr>
            </a:lvl1pPr>
          </a:lstStyle>
          <a:p>
            <a:r>
              <a:t>Histogram transform--Concept</a:t>
            </a:r>
          </a:p>
        </p:txBody>
      </p:sp>
      <p:sp>
        <p:nvSpPr>
          <p:cNvPr id="1583" name="Text Box 8"/>
          <p:cNvSpPr txBox="1"/>
          <p:nvPr/>
        </p:nvSpPr>
        <p:spPr>
          <a:xfrm>
            <a:off x="1006474" y="3013075"/>
            <a:ext cx="7361240" cy="3047365"/>
          </a:xfrm>
          <a:prstGeom prst="rect">
            <a:avLst/>
          </a:prstGeom>
          <a:solidFill>
            <a:srgbClr val="00FFFF"/>
          </a:solidFill>
          <a:ln>
            <a:solidFill>
              <a:srgbClr val="FF5050"/>
            </a:solidFill>
            <a:miter/>
          </a:ln>
        </p:spPr>
        <p:txBody>
          <a:bodyPr lIns="45719" rIns="45719">
            <a:spAutoFit/>
          </a:bodyPr>
          <a:lstStyle/>
          <a:p>
            <a:pPr>
              <a:defRPr sz="2400"/>
            </a:pPr>
            <a:r>
              <a:t>    Histogram transform is used to find the transform function to connect the before and the after transformed histograms. </a:t>
            </a:r>
            <a:endParaRPr>
              <a:latin typeface="Arial" panose="020B0604020202020204"/>
              <a:ea typeface="Arial" panose="020B0604020202020204"/>
              <a:cs typeface="Arial" panose="020B0604020202020204"/>
              <a:sym typeface="Arial" panose="020B0604020202020204"/>
            </a:endParaRPr>
          </a:p>
          <a:p>
            <a:pPr>
              <a:defRPr sz="2400"/>
            </a:pPr>
            <a:r>
              <a:t>    After histogram transform, any gray level in the original image can find its corresponding new gray level, which results in a new image.</a:t>
            </a:r>
            <a:endParaRPr>
              <a:latin typeface="Arial" panose="020B0604020202020204"/>
              <a:ea typeface="Arial" panose="020B0604020202020204"/>
              <a:cs typeface="Arial" panose="020B0604020202020204"/>
              <a:sym typeface="Arial" panose="020B0604020202020204"/>
            </a:endParaRPr>
          </a:p>
          <a:p>
            <a:pPr>
              <a:defRPr sz="2400"/>
            </a:pPr>
            <a:r>
              <a:t>    Both histogram equalization and fitting belong to histogram transform.</a:t>
            </a:r>
          </a:p>
        </p:txBody>
      </p:sp>
    </p:spTree>
    <p:extLst>
      <p:ext uri="{BB962C8B-B14F-4D97-AF65-F5344CB8AC3E}">
        <p14:creationId xmlns:p14="http://schemas.microsoft.com/office/powerpoint/2010/main" val="121081970"/>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 name="Rectangle 2"/>
          <p:cNvSpPr txBox="1">
            <a:spLocks noGrp="1"/>
          </p:cNvSpPr>
          <p:nvPr>
            <p:ph type="title"/>
          </p:nvPr>
        </p:nvSpPr>
        <p:spPr>
          <a:prstGeom prst="rect">
            <a:avLst/>
          </a:prstGeom>
        </p:spPr>
        <p:txBody>
          <a:bodyPr/>
          <a:lstStyle>
            <a:lvl1pPr>
              <a:defRPr sz="3600"/>
            </a:lvl1pPr>
          </a:lstStyle>
          <a:p>
            <a:r>
              <a:t>Histogram transform</a:t>
            </a:r>
          </a:p>
        </p:txBody>
      </p:sp>
      <p:sp>
        <p:nvSpPr>
          <p:cNvPr id="1588" name="Rectangle 3"/>
          <p:cNvSpPr txBox="1">
            <a:spLocks noGrp="1"/>
          </p:cNvSpPr>
          <p:nvPr>
            <p:ph type="body" sz="quarter" idx="1"/>
          </p:nvPr>
        </p:nvSpPr>
        <p:spPr>
          <a:xfrm>
            <a:off x="457200" y="1600200"/>
            <a:ext cx="8229600" cy="676275"/>
          </a:xfrm>
          <a:prstGeom prst="rect">
            <a:avLst/>
          </a:prstGeom>
        </p:spPr>
        <p:txBody>
          <a:bodyPr/>
          <a:lstStyle>
            <a:lvl1pPr marL="320040" indent="-201295">
              <a:buSzTx/>
              <a:buFont typeface="Wingdings 2" panose="05020102010507070707"/>
              <a:buNone/>
              <a:defRPr>
                <a:solidFill>
                  <a:srgbClr val="3366CC"/>
                </a:solidFill>
                <a:latin typeface="华文楷体" panose="02010600040101010101" charset="-122"/>
                <a:ea typeface="华文楷体" panose="02010600040101010101" charset="-122"/>
                <a:cs typeface="华文楷体" panose="02010600040101010101" charset="-122"/>
                <a:sym typeface="华文楷体" panose="02010600040101010101" charset="-122"/>
              </a:defRPr>
            </a:lvl1pPr>
          </a:lstStyle>
          <a:p>
            <a:r>
              <a:t>Histogram transform—image enhancement</a:t>
            </a:r>
          </a:p>
        </p:txBody>
      </p:sp>
      <p:sp>
        <p:nvSpPr>
          <p:cNvPr id="1589" name="Text Box 4"/>
          <p:cNvSpPr txBox="1"/>
          <p:nvPr/>
        </p:nvSpPr>
        <p:spPr>
          <a:xfrm>
            <a:off x="652463" y="2259013"/>
            <a:ext cx="8123236" cy="3072766"/>
          </a:xfrm>
          <a:prstGeom prst="rect">
            <a:avLst/>
          </a:prstGeom>
          <a:solidFill>
            <a:srgbClr val="00FFFF"/>
          </a:solidFill>
          <a:ln>
            <a:solidFill>
              <a:srgbClr val="FF5050"/>
            </a:solidFill>
            <a:miter/>
          </a:ln>
        </p:spPr>
        <p:txBody>
          <a:bodyPr lIns="45719" rIns="45719">
            <a:spAutoFit/>
          </a:bodyPr>
          <a:lstStyle/>
          <a:p>
            <a:pPr>
              <a:defRPr sz="2200"/>
            </a:pPr>
            <a:r>
              <a:t>Image enhancement——</a:t>
            </a:r>
          </a:p>
          <a:p>
            <a:pPr marL="457200" lvl="1" indent="0">
              <a:buSzPct val="100000"/>
              <a:buChar char="➢"/>
              <a:defRPr sz="2200"/>
            </a:pPr>
            <a:r>
              <a:t>Improve the visual effect of given image by series of techniques, or make the image more suitable for human or computer to carry out analysis. </a:t>
            </a:r>
          </a:p>
          <a:p>
            <a:pPr marL="457200" lvl="1" indent="0">
              <a:buSzPct val="100000"/>
              <a:buChar char="➢"/>
              <a:defRPr sz="2200"/>
            </a:pPr>
            <a:r>
              <a:t>Image enhancement is not for image fidelity preservation, but for strengthen some important information for human or computer and weaken the unwanted information. </a:t>
            </a:r>
          </a:p>
          <a:p>
            <a:pPr marL="457200" lvl="1" indent="0">
              <a:buSzPct val="100000"/>
              <a:buChar char="➢"/>
              <a:defRPr sz="2200"/>
            </a:pPr>
            <a:r>
              <a:t>Eliminate the noise and improve the visual effect to strengthen the information of interest. </a:t>
            </a:r>
          </a:p>
        </p:txBody>
      </p:sp>
    </p:spTree>
    <p:extLst>
      <p:ext uri="{BB962C8B-B14F-4D97-AF65-F5344CB8AC3E}">
        <p14:creationId xmlns:p14="http://schemas.microsoft.com/office/powerpoint/2010/main" val="260753704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 name="Rectangle 2"/>
          <p:cNvSpPr txBox="1">
            <a:spLocks noGrp="1"/>
          </p:cNvSpPr>
          <p:nvPr>
            <p:ph type="title"/>
          </p:nvPr>
        </p:nvSpPr>
        <p:spPr>
          <a:prstGeom prst="rect">
            <a:avLst/>
          </a:prstGeom>
        </p:spPr>
        <p:txBody>
          <a:bodyPr/>
          <a:lstStyle>
            <a:lvl1pPr>
              <a:defRPr sz="3600"/>
            </a:lvl1pPr>
          </a:lstStyle>
          <a:p>
            <a:r>
              <a:t>Histogram transform</a:t>
            </a:r>
          </a:p>
        </p:txBody>
      </p:sp>
      <p:sp>
        <p:nvSpPr>
          <p:cNvPr id="1594" name="Rectangle 3"/>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sz="2900">
                <a:solidFill>
                  <a:srgbClr val="3366CC"/>
                </a:solidFill>
              </a:defRPr>
            </a:pPr>
            <a:r>
              <a:t>Histogram transform: 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Luminance adjustment</a:t>
            </a:r>
          </a:p>
        </p:txBody>
      </p:sp>
      <p:grpSp>
        <p:nvGrpSpPr>
          <p:cNvPr id="1624" name="Group 38"/>
          <p:cNvGrpSpPr/>
          <p:nvPr/>
        </p:nvGrpSpPr>
        <p:grpSpPr>
          <a:xfrm>
            <a:off x="809625" y="2141538"/>
            <a:ext cx="7885113" cy="3390901"/>
            <a:chOff x="0" y="0"/>
            <a:chExt cx="7885112" cy="3390900"/>
          </a:xfrm>
        </p:grpSpPr>
        <p:sp>
          <p:nvSpPr>
            <p:cNvPr id="1595" name="Freeform 9"/>
            <p:cNvSpPr/>
            <p:nvPr/>
          </p:nvSpPr>
          <p:spPr>
            <a:xfrm>
              <a:off x="700087" y="625474"/>
              <a:ext cx="2455864" cy="24558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87" y="15600"/>
                    <a:pt x="2974" y="9600"/>
                    <a:pt x="6574" y="6000"/>
                  </a:cubicBezTo>
                  <a:cubicBezTo>
                    <a:pt x="10174" y="2400"/>
                    <a:pt x="15887" y="1200"/>
                    <a:pt x="21600" y="0"/>
                  </a:cubicBezTo>
                </a:path>
              </a:pathLst>
            </a:custGeom>
            <a:noFill/>
            <a:ln w="3175" cap="flat">
              <a:solidFill>
                <a:srgbClr val="000000"/>
              </a:solidFill>
              <a:prstDash val="solid"/>
              <a:round/>
            </a:ln>
            <a:effectLst/>
          </p:spPr>
          <p:txBody>
            <a:bodyPr wrap="square" lIns="45719" tIns="45719" rIns="45719" bIns="45719" numCol="1" anchor="ctr">
              <a:noAutofit/>
            </a:bodyPr>
            <a:lstStyle/>
            <a:p>
              <a:endParaRPr/>
            </a:p>
          </p:txBody>
        </p:sp>
        <p:sp>
          <p:nvSpPr>
            <p:cNvPr id="1596" name="Line 10"/>
            <p:cNvSpPr/>
            <p:nvPr/>
          </p:nvSpPr>
          <p:spPr>
            <a:xfrm>
              <a:off x="700087" y="3081337"/>
              <a:ext cx="2901951" cy="1"/>
            </a:xfrm>
            <a:prstGeom prst="line">
              <a:avLst/>
            </a:prstGeom>
            <a:noFill/>
            <a:ln w="31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597" name="Line 11"/>
            <p:cNvSpPr/>
            <p:nvPr/>
          </p:nvSpPr>
          <p:spPr>
            <a:xfrm flipV="1">
              <a:off x="700087" y="327025"/>
              <a:ext cx="1" cy="2754313"/>
            </a:xfrm>
            <a:prstGeom prst="line">
              <a:avLst/>
            </a:prstGeom>
            <a:noFill/>
            <a:ln w="31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598" name="Rectangle 12"/>
            <p:cNvSpPr/>
            <p:nvPr/>
          </p:nvSpPr>
          <p:spPr>
            <a:xfrm>
              <a:off x="700087" y="625474"/>
              <a:ext cx="2455864" cy="2455864"/>
            </a:xfrm>
            <a:prstGeom prst="rect">
              <a:avLst/>
            </a:prstGeom>
            <a:noFill/>
            <a:ln w="3175" cap="flat">
              <a:solidFill>
                <a:srgbClr val="000000"/>
              </a:solidFill>
              <a:prstDash val="dash"/>
              <a:miter lim="800000"/>
            </a:ln>
            <a:effectLst/>
          </p:spPr>
          <p:txBody>
            <a:bodyPr wrap="square" lIns="45719" tIns="45719" rIns="45719" bIns="45719" numCol="1" anchor="ctr">
              <a:noAutofit/>
            </a:bodyPr>
            <a:lstStyle/>
            <a:p>
              <a:endParaRPr/>
            </a:p>
          </p:txBody>
        </p:sp>
        <p:sp>
          <p:nvSpPr>
            <p:cNvPr id="1599" name="Line 13"/>
            <p:cNvSpPr/>
            <p:nvPr/>
          </p:nvSpPr>
          <p:spPr>
            <a:xfrm flipV="1">
              <a:off x="1965325" y="996950"/>
              <a:ext cx="1" cy="2084388"/>
            </a:xfrm>
            <a:prstGeom prst="line">
              <a:avLst/>
            </a:prstGeom>
            <a:noFill/>
            <a:ln w="9525" cap="flat">
              <a:solidFill>
                <a:srgbClr val="000000"/>
              </a:solidFill>
              <a:prstDash val="dash"/>
              <a:round/>
            </a:ln>
            <a:effectLst/>
          </p:spPr>
          <p:txBody>
            <a:bodyPr wrap="square" lIns="45719" tIns="45719" rIns="45719" bIns="45719" numCol="1" anchor="t">
              <a:noAutofit/>
            </a:bodyPr>
            <a:lstStyle/>
            <a:p>
              <a:endParaRPr/>
            </a:p>
          </p:txBody>
        </p:sp>
        <p:sp>
          <p:nvSpPr>
            <p:cNvPr id="1600" name="Line 14"/>
            <p:cNvSpPr/>
            <p:nvPr/>
          </p:nvSpPr>
          <p:spPr>
            <a:xfrm flipH="1" flipV="1">
              <a:off x="700088" y="954087"/>
              <a:ext cx="1265238" cy="1"/>
            </a:xfrm>
            <a:prstGeom prst="line">
              <a:avLst/>
            </a:prstGeom>
            <a:noFill/>
            <a:ln w="9525" cap="flat">
              <a:solidFill>
                <a:srgbClr val="000000"/>
              </a:solidFill>
              <a:prstDash val="dash"/>
              <a:round/>
            </a:ln>
            <a:effectLst/>
          </p:spPr>
          <p:txBody>
            <a:bodyPr wrap="square" lIns="45719" tIns="45719" rIns="45719" bIns="45719" numCol="1" anchor="t">
              <a:noAutofit/>
            </a:bodyPr>
            <a:lstStyle/>
            <a:p>
              <a:endParaRPr/>
            </a:p>
          </p:txBody>
        </p:sp>
        <p:sp>
          <p:nvSpPr>
            <p:cNvPr id="1601" name="Text Box 15"/>
            <p:cNvSpPr/>
            <p:nvPr/>
          </p:nvSpPr>
          <p:spPr>
            <a:xfrm>
              <a:off x="2857500" y="3229768"/>
              <a:ext cx="6254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602" name="Text Box 16"/>
            <p:cNvSpPr/>
            <p:nvPr/>
          </p:nvSpPr>
          <p:spPr>
            <a:xfrm>
              <a:off x="1666875" y="3229768"/>
              <a:ext cx="6270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128</a:t>
              </a:r>
            </a:p>
          </p:txBody>
        </p:sp>
        <p:sp>
          <p:nvSpPr>
            <p:cNvPr id="1603" name="Text Box 17"/>
            <p:cNvSpPr/>
            <p:nvPr/>
          </p:nvSpPr>
          <p:spPr>
            <a:xfrm>
              <a:off x="0" y="624681"/>
              <a:ext cx="62547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604" name="Text Box 18"/>
            <p:cNvSpPr/>
            <p:nvPr/>
          </p:nvSpPr>
          <p:spPr>
            <a:xfrm>
              <a:off x="0" y="996950"/>
              <a:ext cx="62547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218</a:t>
              </a:r>
            </a:p>
          </p:txBody>
        </p:sp>
        <p:sp>
          <p:nvSpPr>
            <p:cNvPr id="1605" name="Freeform 19"/>
            <p:cNvSpPr/>
            <p:nvPr/>
          </p:nvSpPr>
          <p:spPr>
            <a:xfrm rot="10800000">
              <a:off x="4643438" y="625475"/>
              <a:ext cx="2454276" cy="24558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87" y="15600"/>
                    <a:pt x="2974" y="9600"/>
                    <a:pt x="6574" y="6000"/>
                  </a:cubicBezTo>
                  <a:cubicBezTo>
                    <a:pt x="10174" y="2400"/>
                    <a:pt x="15887" y="1200"/>
                    <a:pt x="21600" y="0"/>
                  </a:cubicBezTo>
                </a:path>
              </a:pathLst>
            </a:custGeom>
            <a:noFill/>
            <a:ln w="3175" cap="flat">
              <a:solidFill>
                <a:srgbClr val="000000"/>
              </a:solidFill>
              <a:prstDash val="solid"/>
              <a:round/>
            </a:ln>
            <a:effectLst/>
          </p:spPr>
          <p:txBody>
            <a:bodyPr wrap="square" lIns="45719" tIns="45719" rIns="45719" bIns="45719" numCol="1" anchor="ctr">
              <a:noAutofit/>
            </a:bodyPr>
            <a:lstStyle/>
            <a:p>
              <a:endParaRPr/>
            </a:p>
          </p:txBody>
        </p:sp>
        <p:sp>
          <p:nvSpPr>
            <p:cNvPr id="1606" name="Line 20"/>
            <p:cNvSpPr/>
            <p:nvPr/>
          </p:nvSpPr>
          <p:spPr>
            <a:xfrm>
              <a:off x="4643438" y="3081337"/>
              <a:ext cx="2900363" cy="1"/>
            </a:xfrm>
            <a:prstGeom prst="line">
              <a:avLst/>
            </a:prstGeom>
            <a:noFill/>
            <a:ln w="31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607" name="Line 21"/>
            <p:cNvSpPr/>
            <p:nvPr/>
          </p:nvSpPr>
          <p:spPr>
            <a:xfrm flipV="1">
              <a:off x="4643438" y="327025"/>
              <a:ext cx="1" cy="2754313"/>
            </a:xfrm>
            <a:prstGeom prst="line">
              <a:avLst/>
            </a:prstGeom>
            <a:noFill/>
            <a:ln w="3175"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608" name="Rectangle 22"/>
            <p:cNvSpPr/>
            <p:nvPr/>
          </p:nvSpPr>
          <p:spPr>
            <a:xfrm>
              <a:off x="4643438" y="625474"/>
              <a:ext cx="2454276" cy="2455864"/>
            </a:xfrm>
            <a:prstGeom prst="rect">
              <a:avLst/>
            </a:prstGeom>
            <a:noFill/>
            <a:ln w="3175" cap="flat">
              <a:solidFill>
                <a:srgbClr val="000000"/>
              </a:solidFill>
              <a:prstDash val="dash"/>
              <a:miter lim="800000"/>
            </a:ln>
            <a:effectLst/>
          </p:spPr>
          <p:txBody>
            <a:bodyPr wrap="square" lIns="45719" tIns="45719" rIns="45719" bIns="45719" numCol="1" anchor="ctr">
              <a:noAutofit/>
            </a:bodyPr>
            <a:lstStyle/>
            <a:p>
              <a:endParaRPr/>
            </a:p>
          </p:txBody>
        </p:sp>
        <p:sp>
          <p:nvSpPr>
            <p:cNvPr id="1609" name="Line 23"/>
            <p:cNvSpPr/>
            <p:nvPr/>
          </p:nvSpPr>
          <p:spPr>
            <a:xfrm flipV="1">
              <a:off x="5907088" y="2708275"/>
              <a:ext cx="1" cy="373063"/>
            </a:xfrm>
            <a:prstGeom prst="line">
              <a:avLst/>
            </a:prstGeom>
            <a:noFill/>
            <a:ln w="9525" cap="flat">
              <a:solidFill>
                <a:srgbClr val="000000"/>
              </a:solidFill>
              <a:prstDash val="dash"/>
              <a:round/>
            </a:ln>
            <a:effectLst/>
          </p:spPr>
          <p:txBody>
            <a:bodyPr wrap="square" lIns="45719" tIns="45719" rIns="45719" bIns="45719" numCol="1" anchor="t">
              <a:noAutofit/>
            </a:bodyPr>
            <a:lstStyle/>
            <a:p>
              <a:endParaRPr/>
            </a:p>
          </p:txBody>
        </p:sp>
        <p:sp>
          <p:nvSpPr>
            <p:cNvPr id="1610" name="Line 24"/>
            <p:cNvSpPr/>
            <p:nvPr/>
          </p:nvSpPr>
          <p:spPr>
            <a:xfrm flipH="1">
              <a:off x="4643438" y="2708275"/>
              <a:ext cx="1263651" cy="0"/>
            </a:xfrm>
            <a:prstGeom prst="line">
              <a:avLst/>
            </a:prstGeom>
            <a:noFill/>
            <a:ln w="9525" cap="flat">
              <a:solidFill>
                <a:srgbClr val="000000"/>
              </a:solidFill>
              <a:prstDash val="dash"/>
              <a:round/>
            </a:ln>
            <a:effectLst/>
          </p:spPr>
          <p:txBody>
            <a:bodyPr wrap="square" lIns="45719" tIns="45719" rIns="45719" bIns="45719" numCol="1" anchor="t">
              <a:noAutofit/>
            </a:bodyPr>
            <a:lstStyle/>
            <a:p>
              <a:endParaRPr/>
            </a:p>
          </p:txBody>
        </p:sp>
        <p:sp>
          <p:nvSpPr>
            <p:cNvPr id="1611" name="Text Box 25"/>
            <p:cNvSpPr/>
            <p:nvPr/>
          </p:nvSpPr>
          <p:spPr>
            <a:xfrm>
              <a:off x="6800850" y="3229768"/>
              <a:ext cx="6254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612" name="Text Box 26"/>
            <p:cNvSpPr/>
            <p:nvPr/>
          </p:nvSpPr>
          <p:spPr>
            <a:xfrm>
              <a:off x="5610225" y="3229768"/>
              <a:ext cx="6254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128</a:t>
              </a:r>
            </a:p>
          </p:txBody>
        </p:sp>
        <p:sp>
          <p:nvSpPr>
            <p:cNvPr id="1613" name="Text Box 27"/>
            <p:cNvSpPr/>
            <p:nvPr/>
          </p:nvSpPr>
          <p:spPr>
            <a:xfrm>
              <a:off x="3943350" y="624681"/>
              <a:ext cx="6254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614" name="Text Box 28"/>
            <p:cNvSpPr/>
            <p:nvPr/>
          </p:nvSpPr>
          <p:spPr>
            <a:xfrm>
              <a:off x="4092575" y="2634456"/>
              <a:ext cx="47625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32</a:t>
              </a:r>
            </a:p>
          </p:txBody>
        </p:sp>
        <p:sp>
          <p:nvSpPr>
            <p:cNvPr id="1615" name="Line 29"/>
            <p:cNvSpPr/>
            <p:nvPr/>
          </p:nvSpPr>
          <p:spPr>
            <a:xfrm flipV="1">
              <a:off x="700087" y="625475"/>
              <a:ext cx="2455864" cy="2455863"/>
            </a:xfrm>
            <a:prstGeom prst="line">
              <a:avLst/>
            </a:prstGeom>
            <a:noFill/>
            <a:ln w="9525" cap="flat">
              <a:solidFill>
                <a:srgbClr val="000000"/>
              </a:solidFill>
              <a:prstDash val="dash"/>
              <a:round/>
            </a:ln>
            <a:effectLst/>
          </p:spPr>
          <p:txBody>
            <a:bodyPr wrap="square" lIns="45719" tIns="45719" rIns="45719" bIns="45719" numCol="1" anchor="t">
              <a:noAutofit/>
            </a:bodyPr>
            <a:lstStyle/>
            <a:p>
              <a:endParaRPr/>
            </a:p>
          </p:txBody>
        </p:sp>
        <p:sp>
          <p:nvSpPr>
            <p:cNvPr id="1616" name="Line 30"/>
            <p:cNvSpPr/>
            <p:nvPr/>
          </p:nvSpPr>
          <p:spPr>
            <a:xfrm flipH="1">
              <a:off x="4643438" y="625474"/>
              <a:ext cx="2454276" cy="2455864"/>
            </a:xfrm>
            <a:prstGeom prst="line">
              <a:avLst/>
            </a:prstGeom>
            <a:noFill/>
            <a:ln w="3175" cap="flat">
              <a:solidFill>
                <a:srgbClr val="000000"/>
              </a:solidFill>
              <a:prstDash val="dash"/>
              <a:round/>
            </a:ln>
            <a:effectLst/>
          </p:spPr>
          <p:txBody>
            <a:bodyPr wrap="square" lIns="45719" tIns="45719" rIns="45719" bIns="45719" numCol="1" anchor="t">
              <a:noAutofit/>
            </a:bodyPr>
            <a:lstStyle/>
            <a:p>
              <a:endParaRPr/>
            </a:p>
          </p:txBody>
        </p:sp>
        <p:sp>
          <p:nvSpPr>
            <p:cNvPr id="1617" name="Text Box 31"/>
            <p:cNvSpPr/>
            <p:nvPr/>
          </p:nvSpPr>
          <p:spPr>
            <a:xfrm>
              <a:off x="34924" y="3390900"/>
              <a:ext cx="746601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p>
              <a:pPr algn="ctr">
                <a:defRPr sz="2400"/>
              </a:pPr>
              <a:r>
                <a:t>(a) Increase luminance                     (b) decrease luminance</a:t>
              </a:r>
            </a:p>
          </p:txBody>
        </p:sp>
        <p:sp>
          <p:nvSpPr>
            <p:cNvPr id="1618" name="Text Box 32"/>
            <p:cNvSpPr/>
            <p:nvPr/>
          </p:nvSpPr>
          <p:spPr>
            <a:xfrm>
              <a:off x="0" y="3272630"/>
              <a:ext cx="62547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619" name="Text Box 33"/>
            <p:cNvSpPr/>
            <p:nvPr/>
          </p:nvSpPr>
          <p:spPr>
            <a:xfrm>
              <a:off x="4060825" y="3272630"/>
              <a:ext cx="62547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620" name="Text Box 34"/>
            <p:cNvSpPr/>
            <p:nvPr/>
          </p:nvSpPr>
          <p:spPr>
            <a:xfrm>
              <a:off x="7556500" y="2652712"/>
              <a:ext cx="3286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621" name="Text Box 35"/>
            <p:cNvSpPr/>
            <p:nvPr/>
          </p:nvSpPr>
          <p:spPr>
            <a:xfrm>
              <a:off x="3602037" y="2698750"/>
              <a:ext cx="32861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622" name="Text Box 36"/>
            <p:cNvSpPr/>
            <p:nvPr/>
          </p:nvSpPr>
          <p:spPr>
            <a:xfrm>
              <a:off x="785812" y="0"/>
              <a:ext cx="32861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623" name="Text Box 37"/>
            <p:cNvSpPr/>
            <p:nvPr/>
          </p:nvSpPr>
          <p:spPr>
            <a:xfrm>
              <a:off x="4689475" y="0"/>
              <a:ext cx="328613"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t">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grpSp>
    </p:spTree>
    <p:extLst>
      <p:ext uri="{BB962C8B-B14F-4D97-AF65-F5344CB8AC3E}">
        <p14:creationId xmlns:p14="http://schemas.microsoft.com/office/powerpoint/2010/main" val="106856895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 name="Histogram transform"/>
          <p:cNvSpPr txBox="1">
            <a:spLocks noGrp="1"/>
          </p:cNvSpPr>
          <p:nvPr>
            <p:ph type="title"/>
          </p:nvPr>
        </p:nvSpPr>
        <p:spPr>
          <a:xfrm>
            <a:off x="457200" y="188640"/>
            <a:ext cx="8229600" cy="941388"/>
          </a:xfrm>
          <a:prstGeom prst="rect">
            <a:avLst/>
          </a:prstGeom>
        </p:spPr>
        <p:txBody>
          <a:bodyPr/>
          <a:lstStyle>
            <a:lvl1pPr>
              <a:defRPr sz="3600"/>
            </a:lvl1pPr>
          </a:lstStyle>
          <a:p>
            <a:r>
              <a:t>Histogram transform</a:t>
            </a:r>
          </a:p>
        </p:txBody>
      </p:sp>
      <p:sp>
        <p:nvSpPr>
          <p:cNvPr id="1152" name="Histogram transform: 1) Luminance adjustmen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Histogram transform: 1) Luminance adjustment</a:t>
            </a:r>
          </a:p>
        </p:txBody>
      </p:sp>
      <p:pic>
        <p:nvPicPr>
          <p:cNvPr id="1153" name="image229.png" descr="image229.png"/>
          <p:cNvPicPr>
            <a:picLocks noChangeAspect="1"/>
          </p:cNvPicPr>
          <p:nvPr/>
        </p:nvPicPr>
        <p:blipFill>
          <a:blip r:embed="rId2"/>
          <a:stretch>
            <a:fillRect/>
          </a:stretch>
        </p:blipFill>
        <p:spPr>
          <a:xfrm>
            <a:off x="557212" y="2387600"/>
            <a:ext cx="2130426" cy="1590675"/>
          </a:xfrm>
          <a:prstGeom prst="rect">
            <a:avLst/>
          </a:prstGeom>
          <a:ln w="12700">
            <a:miter lim="400000"/>
            <a:headEnd/>
            <a:tailEnd/>
          </a:ln>
        </p:spPr>
      </p:pic>
      <p:pic>
        <p:nvPicPr>
          <p:cNvPr id="1154" name="image230.png" descr="image230.png"/>
          <p:cNvPicPr>
            <a:picLocks noChangeAspect="1"/>
          </p:cNvPicPr>
          <p:nvPr/>
        </p:nvPicPr>
        <p:blipFill>
          <a:blip r:embed="rId3"/>
          <a:stretch>
            <a:fillRect/>
          </a:stretch>
        </p:blipFill>
        <p:spPr>
          <a:xfrm>
            <a:off x="2884488" y="2386013"/>
            <a:ext cx="1619251" cy="1619251"/>
          </a:xfrm>
          <a:prstGeom prst="rect">
            <a:avLst/>
          </a:prstGeom>
          <a:ln w="12700">
            <a:miter lim="400000"/>
            <a:headEnd/>
            <a:tailEnd/>
          </a:ln>
        </p:spPr>
      </p:pic>
      <p:pic>
        <p:nvPicPr>
          <p:cNvPr id="1155" name="image231.png" descr="image231.png"/>
          <p:cNvPicPr>
            <a:picLocks noChangeAspect="1"/>
          </p:cNvPicPr>
          <p:nvPr/>
        </p:nvPicPr>
        <p:blipFill>
          <a:blip r:embed="rId4"/>
          <a:stretch>
            <a:fillRect/>
          </a:stretch>
        </p:blipFill>
        <p:spPr>
          <a:xfrm>
            <a:off x="4814887" y="2355850"/>
            <a:ext cx="2136776" cy="1600200"/>
          </a:xfrm>
          <a:prstGeom prst="rect">
            <a:avLst/>
          </a:prstGeom>
          <a:ln w="12700">
            <a:miter lim="400000"/>
            <a:headEnd/>
            <a:tailEnd/>
          </a:ln>
        </p:spPr>
      </p:pic>
      <p:pic>
        <p:nvPicPr>
          <p:cNvPr id="1156" name="image232.png" descr="image232.png"/>
          <p:cNvPicPr>
            <a:picLocks noChangeAspect="1"/>
          </p:cNvPicPr>
          <p:nvPr/>
        </p:nvPicPr>
        <p:blipFill>
          <a:blip r:embed="rId5"/>
          <a:stretch>
            <a:fillRect/>
          </a:stretch>
        </p:blipFill>
        <p:spPr>
          <a:xfrm>
            <a:off x="7129463" y="2359025"/>
            <a:ext cx="1631951" cy="1647825"/>
          </a:xfrm>
          <a:prstGeom prst="rect">
            <a:avLst/>
          </a:prstGeom>
          <a:ln w="12700">
            <a:miter lim="400000"/>
            <a:headEnd/>
            <a:tailEnd/>
          </a:ln>
        </p:spPr>
      </p:pic>
      <p:pic>
        <p:nvPicPr>
          <p:cNvPr id="1157" name="image233.png" descr="image233.png"/>
          <p:cNvPicPr>
            <a:picLocks noChangeAspect="1"/>
          </p:cNvPicPr>
          <p:nvPr/>
        </p:nvPicPr>
        <p:blipFill>
          <a:blip r:embed="rId6"/>
          <a:stretch>
            <a:fillRect/>
          </a:stretch>
        </p:blipFill>
        <p:spPr>
          <a:xfrm>
            <a:off x="4814887" y="4306887"/>
            <a:ext cx="2146301" cy="1600201"/>
          </a:xfrm>
          <a:prstGeom prst="rect">
            <a:avLst/>
          </a:prstGeom>
          <a:ln w="12700">
            <a:miter lim="400000"/>
            <a:headEnd/>
            <a:tailEnd/>
          </a:ln>
        </p:spPr>
      </p:pic>
      <p:pic>
        <p:nvPicPr>
          <p:cNvPr id="1158" name="image234.png" descr="image234.png"/>
          <p:cNvPicPr>
            <a:picLocks noChangeAspect="1"/>
          </p:cNvPicPr>
          <p:nvPr/>
        </p:nvPicPr>
        <p:blipFill>
          <a:blip r:embed="rId7"/>
          <a:stretch>
            <a:fillRect/>
          </a:stretch>
        </p:blipFill>
        <p:spPr>
          <a:xfrm>
            <a:off x="7132638" y="4327525"/>
            <a:ext cx="1619251" cy="1627189"/>
          </a:xfrm>
          <a:prstGeom prst="rect">
            <a:avLst/>
          </a:prstGeom>
          <a:ln w="12700">
            <a:miter lim="400000"/>
            <a:headEnd/>
            <a:tailEnd/>
          </a:ln>
        </p:spPr>
      </p:pic>
      <p:graphicFrame>
        <p:nvGraphicFramePr>
          <p:cNvPr id="1159" name="表格"/>
          <p:cNvGraphicFramePr/>
          <p:nvPr/>
        </p:nvGraphicFramePr>
        <p:xfrm>
          <a:off x="251519" y="4764087"/>
          <a:ext cx="903288" cy="1036320"/>
        </p:xfrm>
        <a:graphic>
          <a:graphicData uri="http://schemas.openxmlformats.org/drawingml/2006/table">
            <a:tbl>
              <a:tblPr/>
              <a:tblGrid>
                <a:gridCol w="452438">
                  <a:extLst>
                    <a:ext uri="{9D8B030D-6E8A-4147-A177-3AD203B41FA5}">
                      <a16:colId xmlns:a16="http://schemas.microsoft.com/office/drawing/2014/main" val="20000"/>
                    </a:ext>
                  </a:extLst>
                </a:gridCol>
                <a:gridCol w="450850">
                  <a:extLst>
                    <a:ext uri="{9D8B030D-6E8A-4147-A177-3AD203B41FA5}">
                      <a16:colId xmlns:a16="http://schemas.microsoft.com/office/drawing/2014/main" val="20001"/>
                    </a:ext>
                  </a:extLst>
                </a:gridCol>
              </a:tblGrid>
              <a:tr h="486206">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A</a:t>
                      </a:r>
                    </a:p>
                  </a:txBody>
                  <a:tcPr marL="45720" marR="45720"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B</a:t>
                      </a:r>
                    </a:p>
                  </a:txBody>
                  <a:tcPr marL="45720" marR="45720" horzOverflow="overflow">
                    <a:lnL w="12700">
                      <a:solidFill>
                        <a:srgbClr val="000000"/>
                      </a:solidFill>
                    </a:lnL>
                    <a:lnR w="28575">
                      <a:solidFill>
                        <a:srgbClr val="000000"/>
                      </a:solidFill>
                    </a:lnR>
                    <a:lnT w="28575">
                      <a:solidFill>
                        <a:srgbClr val="000000"/>
                      </a:solidFill>
                    </a:lnT>
                    <a:lnB w="12700">
                      <a:solidFill>
                        <a:srgbClr val="000000"/>
                      </a:solidFill>
                    </a:lnB>
                    <a:noFill/>
                  </a:tcPr>
                </a:tc>
                <a:extLst>
                  <a:ext uri="{0D108BD9-81ED-4DB2-BD59-A6C34878D82A}">
                    <a16:rowId xmlns:a16="http://schemas.microsoft.com/office/drawing/2014/main" val="10000"/>
                  </a:ext>
                </a:extLst>
              </a:tr>
              <a:tr h="486206">
                <a:tc>
                  <a:txBody>
                    <a:bodyPr/>
                    <a:lstStyle/>
                    <a:p>
                      <a:pPr algn="l">
                        <a:spcBef>
                          <a:spcPts val="400"/>
                        </a:spcBef>
                        <a:defRPr sz="2800">
                          <a:solidFill>
                            <a:srgbClr val="5F5F5F"/>
                          </a:solidFill>
                          <a:latin typeface="Arial" panose="020B0604020202020204"/>
                          <a:ea typeface="Arial" panose="020B0604020202020204"/>
                          <a:cs typeface="Arial" panose="020B0604020202020204"/>
                          <a:sym typeface="Arial" panose="020B0604020202020204"/>
                        </a:defRPr>
                      </a:pPr>
                      <a:endParaRPr/>
                    </a:p>
                  </a:txBody>
                  <a:tcPr marL="45720" marR="45720" horzOverflow="overflow">
                    <a:lnL w="28575">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C </a:t>
                      </a:r>
                    </a:p>
                  </a:txBody>
                  <a:tcPr marL="45720" marR="45720" horzOverflow="overflow">
                    <a:lnL w="12700">
                      <a:solidFill>
                        <a:srgbClr val="000000"/>
                      </a:solidFill>
                    </a:lnL>
                    <a:lnR w="28575">
                      <a:solidFill>
                        <a:srgbClr val="000000"/>
                      </a:solidFill>
                    </a:lnR>
                    <a:lnT w="12700">
                      <a:solidFill>
                        <a:srgbClr val="000000"/>
                      </a:solidFill>
                    </a:lnT>
                    <a:lnB w="28575">
                      <a:solidFill>
                        <a:srgbClr val="000000"/>
                      </a:solidFill>
                    </a:lnB>
                    <a:noFill/>
                  </a:tcPr>
                </a:tc>
                <a:extLst>
                  <a:ext uri="{0D108BD9-81ED-4DB2-BD59-A6C34878D82A}">
                    <a16:rowId xmlns:a16="http://schemas.microsoft.com/office/drawing/2014/main" val="10001"/>
                  </a:ext>
                </a:extLst>
              </a:tr>
            </a:tbl>
          </a:graphicData>
        </a:graphic>
      </p:graphicFrame>
      <p:sp>
        <p:nvSpPr>
          <p:cNvPr id="1160" name="A: Original image…"/>
          <p:cNvSpPr txBox="1"/>
          <p:nvPr/>
        </p:nvSpPr>
        <p:spPr>
          <a:xfrm>
            <a:off x="1259631" y="4653136"/>
            <a:ext cx="3560526" cy="1196341"/>
          </a:xfrm>
          <a:prstGeom prst="rect">
            <a:avLst/>
          </a:prstGeom>
          <a:ln w="12700">
            <a:miter lim="400000"/>
          </a:ln>
        </p:spPr>
        <p:txBody>
          <a:bodyPr wrap="none" lIns="45719" rIns="45719" anchor="ctr">
            <a:spAutoFit/>
          </a:bodyPr>
          <a:lstStyle/>
          <a:p>
            <a:pPr>
              <a:defRPr sz="2400"/>
            </a:pPr>
            <a:r>
              <a:t>A: Original image</a:t>
            </a:r>
          </a:p>
          <a:p>
            <a:pPr>
              <a:defRPr sz="2400"/>
            </a:pPr>
            <a:r>
              <a:t>B: Luminance increasing</a:t>
            </a:r>
            <a:endParaRPr>
              <a:latin typeface="Arial" panose="020B0604020202020204"/>
              <a:ea typeface="Arial" panose="020B0604020202020204"/>
              <a:cs typeface="Arial" panose="020B0604020202020204"/>
              <a:sym typeface="Arial" panose="020B0604020202020204"/>
            </a:endParaRPr>
          </a:p>
          <a:p>
            <a:pPr>
              <a:defRPr sz="2400"/>
            </a:pPr>
            <a:r>
              <a:t>C: Luminance decreasing</a:t>
            </a:r>
          </a:p>
        </p:txBody>
      </p:sp>
    </p:spTree>
    <p:extLst>
      <p:ext uri="{BB962C8B-B14F-4D97-AF65-F5344CB8AC3E}">
        <p14:creationId xmlns:p14="http://schemas.microsoft.com/office/powerpoint/2010/main" val="340391697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 name="Histogram transform"/>
          <p:cNvSpPr txBox="1">
            <a:spLocks noGrp="1"/>
          </p:cNvSpPr>
          <p:nvPr>
            <p:ph type="title"/>
          </p:nvPr>
        </p:nvSpPr>
        <p:spPr>
          <a:xfrm>
            <a:off x="457200" y="332656"/>
            <a:ext cx="8229600" cy="941388"/>
          </a:xfrm>
          <a:prstGeom prst="rect">
            <a:avLst/>
          </a:prstGeom>
        </p:spPr>
        <p:txBody>
          <a:bodyPr/>
          <a:lstStyle>
            <a:lvl1pPr>
              <a:defRPr sz="3600"/>
            </a:lvl1pPr>
          </a:lstStyle>
          <a:p>
            <a:r>
              <a:t>Histogram transform</a:t>
            </a:r>
          </a:p>
        </p:txBody>
      </p:sp>
      <p:sp>
        <p:nvSpPr>
          <p:cNvPr id="1163" name="Histogram transform: 2) Contrast adjustmen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Histogram transform: 2) Contrast adjustment</a:t>
            </a:r>
          </a:p>
        </p:txBody>
      </p:sp>
      <p:grpSp>
        <p:nvGrpSpPr>
          <p:cNvPr id="1191" name="成组"/>
          <p:cNvGrpSpPr/>
          <p:nvPr/>
        </p:nvGrpSpPr>
        <p:grpSpPr>
          <a:xfrm>
            <a:off x="795338" y="2452246"/>
            <a:ext cx="7931150" cy="3570412"/>
            <a:chOff x="0" y="210695"/>
            <a:chExt cx="7931149" cy="3570411"/>
          </a:xfrm>
        </p:grpSpPr>
        <p:sp>
          <p:nvSpPr>
            <p:cNvPr id="1164" name="线条"/>
            <p:cNvSpPr/>
            <p:nvPr/>
          </p:nvSpPr>
          <p:spPr>
            <a:xfrm>
              <a:off x="711200" y="3008312"/>
              <a:ext cx="2949575" cy="1"/>
            </a:xfrm>
            <a:prstGeom prst="line">
              <a:avLst/>
            </a:prstGeom>
            <a:noFill/>
            <a:ln w="3175" cap="flat">
              <a:solidFill>
                <a:srgbClr val="011A99"/>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65" name="线条"/>
            <p:cNvSpPr/>
            <p:nvPr/>
          </p:nvSpPr>
          <p:spPr>
            <a:xfrm flipV="1">
              <a:off x="711200" y="212725"/>
              <a:ext cx="1" cy="2795588"/>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66" name="矩形"/>
            <p:cNvSpPr/>
            <p:nvPr/>
          </p:nvSpPr>
          <p:spPr>
            <a:xfrm>
              <a:off x="711200" y="514349"/>
              <a:ext cx="2495550" cy="2493964"/>
            </a:xfrm>
            <a:prstGeom prst="rect">
              <a:avLst/>
            </a:prstGeom>
            <a:noFill/>
            <a:ln w="3175" cap="flat">
              <a:solidFill>
                <a:srgbClr val="000000"/>
              </a:solidFill>
              <a:prstDash val="dash"/>
              <a:miter lim="400000"/>
            </a:ln>
            <a:effectLst/>
          </p:spPr>
          <p:txBody>
            <a:bodyPr wrap="square" lIns="45719" tIns="45719" rIns="45719" bIns="45719" numCol="1" anchor="ctr">
              <a:noAutofit/>
            </a:bodyPr>
            <a:lstStyle/>
            <a:p>
              <a:endParaRPr/>
            </a:p>
          </p:txBody>
        </p:sp>
        <p:sp>
          <p:nvSpPr>
            <p:cNvPr id="1167" name="线条"/>
            <p:cNvSpPr/>
            <p:nvPr/>
          </p:nvSpPr>
          <p:spPr>
            <a:xfrm flipV="1">
              <a:off x="2828925" y="514350"/>
              <a:ext cx="0" cy="2493963"/>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68" name="255"/>
            <p:cNvSpPr/>
            <p:nvPr/>
          </p:nvSpPr>
          <p:spPr>
            <a:xfrm>
              <a:off x="3024187" y="3159125"/>
              <a:ext cx="63658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169" name="48"/>
            <p:cNvSpPr/>
            <p:nvPr/>
          </p:nvSpPr>
          <p:spPr>
            <a:xfrm>
              <a:off x="1089025" y="3159125"/>
              <a:ext cx="485775"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48</a:t>
              </a:r>
            </a:p>
          </p:txBody>
        </p:sp>
        <p:sp>
          <p:nvSpPr>
            <p:cNvPr id="1170" name="255"/>
            <p:cNvSpPr/>
            <p:nvPr/>
          </p:nvSpPr>
          <p:spPr>
            <a:xfrm>
              <a:off x="0" y="514350"/>
              <a:ext cx="63658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171" name="0"/>
            <p:cNvSpPr/>
            <p:nvPr/>
          </p:nvSpPr>
          <p:spPr>
            <a:xfrm>
              <a:off x="182562" y="3008312"/>
              <a:ext cx="3349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172" name="线条"/>
            <p:cNvSpPr/>
            <p:nvPr/>
          </p:nvSpPr>
          <p:spPr>
            <a:xfrm>
              <a:off x="4719637" y="3008312"/>
              <a:ext cx="2947988" cy="1"/>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73" name="线条"/>
            <p:cNvSpPr/>
            <p:nvPr/>
          </p:nvSpPr>
          <p:spPr>
            <a:xfrm flipV="1">
              <a:off x="4719637" y="212725"/>
              <a:ext cx="1" cy="2795588"/>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74" name="正方形"/>
            <p:cNvSpPr/>
            <p:nvPr/>
          </p:nvSpPr>
          <p:spPr>
            <a:xfrm>
              <a:off x="4719637" y="514349"/>
              <a:ext cx="2493963" cy="2493964"/>
            </a:xfrm>
            <a:prstGeom prst="rect">
              <a:avLst/>
            </a:prstGeom>
            <a:noFill/>
            <a:ln w="3175" cap="flat">
              <a:solidFill>
                <a:srgbClr val="000000"/>
              </a:solidFill>
              <a:prstDash val="dash"/>
              <a:miter lim="400000"/>
            </a:ln>
            <a:effectLst/>
          </p:spPr>
          <p:txBody>
            <a:bodyPr wrap="square" lIns="45719" tIns="45719" rIns="45719" bIns="45719" numCol="1" anchor="ctr">
              <a:noAutofit/>
            </a:bodyPr>
            <a:lstStyle/>
            <a:p>
              <a:endParaRPr/>
            </a:p>
          </p:txBody>
        </p:sp>
        <p:sp>
          <p:nvSpPr>
            <p:cNvPr id="1175" name="线条"/>
            <p:cNvSpPr/>
            <p:nvPr/>
          </p:nvSpPr>
          <p:spPr>
            <a:xfrm flipH="1" flipV="1">
              <a:off x="4719637" y="1344612"/>
              <a:ext cx="2493963" cy="1"/>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76" name="255"/>
            <p:cNvSpPr/>
            <p:nvPr/>
          </p:nvSpPr>
          <p:spPr>
            <a:xfrm>
              <a:off x="6911975" y="3159125"/>
              <a:ext cx="63658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177" name="128"/>
            <p:cNvSpPr/>
            <p:nvPr/>
          </p:nvSpPr>
          <p:spPr>
            <a:xfrm>
              <a:off x="5702300" y="3159125"/>
              <a:ext cx="63500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128</a:t>
              </a:r>
            </a:p>
          </p:txBody>
        </p:sp>
        <p:sp>
          <p:nvSpPr>
            <p:cNvPr id="1178" name="255"/>
            <p:cNvSpPr/>
            <p:nvPr/>
          </p:nvSpPr>
          <p:spPr>
            <a:xfrm>
              <a:off x="4006850" y="514350"/>
              <a:ext cx="63658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179" name="142"/>
            <p:cNvSpPr/>
            <p:nvPr/>
          </p:nvSpPr>
          <p:spPr>
            <a:xfrm>
              <a:off x="4038600" y="1345406"/>
              <a:ext cx="63658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142</a:t>
              </a:r>
            </a:p>
          </p:txBody>
        </p:sp>
        <p:sp>
          <p:nvSpPr>
            <p:cNvPr id="1180" name="线条"/>
            <p:cNvSpPr/>
            <p:nvPr/>
          </p:nvSpPr>
          <p:spPr>
            <a:xfrm flipH="1">
              <a:off x="4719638" y="1344612"/>
              <a:ext cx="2493963" cy="166370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81" name="线条"/>
            <p:cNvSpPr/>
            <p:nvPr/>
          </p:nvSpPr>
          <p:spPr>
            <a:xfrm>
              <a:off x="711200" y="3008312"/>
              <a:ext cx="528638"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82" name="线条"/>
            <p:cNvSpPr/>
            <p:nvPr/>
          </p:nvSpPr>
          <p:spPr>
            <a:xfrm>
              <a:off x="2828925" y="514350"/>
              <a:ext cx="377825" cy="0"/>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83" name="线条"/>
            <p:cNvSpPr/>
            <p:nvPr/>
          </p:nvSpPr>
          <p:spPr>
            <a:xfrm flipH="1">
              <a:off x="1239838" y="514349"/>
              <a:ext cx="1589087" cy="2493964"/>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184" name="218"/>
            <p:cNvSpPr/>
            <p:nvPr/>
          </p:nvSpPr>
          <p:spPr>
            <a:xfrm>
              <a:off x="2493962" y="3159125"/>
              <a:ext cx="638176"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218</a:t>
              </a:r>
            </a:p>
          </p:txBody>
        </p:sp>
        <p:sp>
          <p:nvSpPr>
            <p:cNvPr id="1185" name="0"/>
            <p:cNvSpPr/>
            <p:nvPr/>
          </p:nvSpPr>
          <p:spPr>
            <a:xfrm>
              <a:off x="4308475" y="3008312"/>
              <a:ext cx="33496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30631" tIns="30631" rIns="30631" bIns="30631"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186" name="r"/>
            <p:cNvSpPr/>
            <p:nvPr/>
          </p:nvSpPr>
          <p:spPr>
            <a:xfrm>
              <a:off x="3465512" y="2731646"/>
              <a:ext cx="4651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187" name="r"/>
            <p:cNvSpPr/>
            <p:nvPr/>
          </p:nvSpPr>
          <p:spPr>
            <a:xfrm>
              <a:off x="7466012" y="2731646"/>
              <a:ext cx="4651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188" name="s"/>
            <p:cNvSpPr/>
            <p:nvPr/>
          </p:nvSpPr>
          <p:spPr>
            <a:xfrm>
              <a:off x="4735512" y="210695"/>
              <a:ext cx="4651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189" name="s"/>
            <p:cNvSpPr/>
            <p:nvPr/>
          </p:nvSpPr>
          <p:spPr>
            <a:xfrm>
              <a:off x="723900" y="210695"/>
              <a:ext cx="4651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190" name="(a) Increase contrast                          (b) Decrease contrast"/>
            <p:cNvSpPr/>
            <p:nvPr/>
          </p:nvSpPr>
          <p:spPr>
            <a:xfrm>
              <a:off x="447675" y="3781107"/>
              <a:ext cx="73501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p>
              <a:pPr algn="ctr">
                <a:defRPr sz="2000"/>
              </a:pPr>
              <a:r>
                <a:t>(a) Increase contrast                          (b) Decrease contrast</a:t>
              </a:r>
            </a:p>
          </p:txBody>
        </p:sp>
      </p:grpSp>
    </p:spTree>
    <p:extLst>
      <p:ext uri="{BB962C8B-B14F-4D97-AF65-F5344CB8AC3E}">
        <p14:creationId xmlns:p14="http://schemas.microsoft.com/office/powerpoint/2010/main" val="232646635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 name="Histogram transform"/>
          <p:cNvSpPr txBox="1">
            <a:spLocks noGrp="1"/>
          </p:cNvSpPr>
          <p:nvPr>
            <p:ph type="title"/>
          </p:nvPr>
        </p:nvSpPr>
        <p:spPr>
          <a:xfrm>
            <a:off x="457200" y="332656"/>
            <a:ext cx="8229600" cy="941388"/>
          </a:xfrm>
          <a:prstGeom prst="rect">
            <a:avLst/>
          </a:prstGeom>
        </p:spPr>
        <p:txBody>
          <a:bodyPr/>
          <a:lstStyle>
            <a:lvl1pPr>
              <a:defRPr sz="3600"/>
            </a:lvl1pPr>
          </a:lstStyle>
          <a:p>
            <a:r>
              <a:t>Histogram transform</a:t>
            </a:r>
          </a:p>
        </p:txBody>
      </p:sp>
      <p:sp>
        <p:nvSpPr>
          <p:cNvPr id="1194" name="Histogram transform: 2) Contrast adjustment"/>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Histogram transform: 2) Contrast adjustment</a:t>
            </a:r>
          </a:p>
        </p:txBody>
      </p:sp>
      <p:grpSp>
        <p:nvGrpSpPr>
          <p:cNvPr id="1200" name="成组"/>
          <p:cNvGrpSpPr/>
          <p:nvPr/>
        </p:nvGrpSpPr>
        <p:grpSpPr>
          <a:xfrm>
            <a:off x="1552575" y="2157413"/>
            <a:ext cx="6118225" cy="4117775"/>
            <a:chOff x="0" y="0"/>
            <a:chExt cx="6118224" cy="4117774"/>
          </a:xfrm>
        </p:grpSpPr>
        <p:pic>
          <p:nvPicPr>
            <p:cNvPr id="1195" name="image235.jpeg" descr="image235.jpeg"/>
            <p:cNvPicPr>
              <a:picLocks noChangeAspect="1"/>
            </p:cNvPicPr>
            <p:nvPr/>
          </p:nvPicPr>
          <p:blipFill>
            <a:blip r:embed="rId2"/>
            <a:stretch>
              <a:fillRect/>
            </a:stretch>
          </p:blipFill>
          <p:spPr>
            <a:xfrm>
              <a:off x="0" y="0"/>
              <a:ext cx="2998341" cy="2125167"/>
            </a:xfrm>
            <a:prstGeom prst="rect">
              <a:avLst/>
            </a:prstGeom>
            <a:ln w="12700" cap="flat">
              <a:noFill/>
              <a:miter lim="400000"/>
              <a:headEnd/>
              <a:tailEnd/>
            </a:ln>
            <a:effectLst/>
          </p:spPr>
        </p:pic>
        <p:pic>
          <p:nvPicPr>
            <p:cNvPr id="1196" name="image236.jpeg" descr="image236.jpeg"/>
            <p:cNvPicPr>
              <a:picLocks noChangeAspect="1"/>
            </p:cNvPicPr>
            <p:nvPr/>
          </p:nvPicPr>
          <p:blipFill>
            <a:blip r:embed="rId3"/>
            <a:stretch>
              <a:fillRect/>
            </a:stretch>
          </p:blipFill>
          <p:spPr>
            <a:xfrm>
              <a:off x="3097514" y="1491"/>
              <a:ext cx="3020711" cy="2125167"/>
            </a:xfrm>
            <a:prstGeom prst="rect">
              <a:avLst/>
            </a:prstGeom>
            <a:ln w="12700" cap="flat">
              <a:noFill/>
              <a:miter lim="400000"/>
              <a:headEnd/>
              <a:tailEnd/>
            </a:ln>
            <a:effectLst/>
          </p:spPr>
        </p:pic>
        <p:pic>
          <p:nvPicPr>
            <p:cNvPr id="1197" name="image237.jpeg" descr="image237.jpeg"/>
            <p:cNvPicPr>
              <a:picLocks noChangeAspect="1"/>
            </p:cNvPicPr>
            <p:nvPr/>
          </p:nvPicPr>
          <p:blipFill>
            <a:blip r:embed="rId4"/>
            <a:stretch>
              <a:fillRect/>
            </a:stretch>
          </p:blipFill>
          <p:spPr>
            <a:xfrm>
              <a:off x="0" y="2316058"/>
              <a:ext cx="2986410" cy="1311638"/>
            </a:xfrm>
            <a:prstGeom prst="rect">
              <a:avLst/>
            </a:prstGeom>
            <a:ln w="12700" cap="flat">
              <a:noFill/>
              <a:miter lim="400000"/>
              <a:headEnd/>
              <a:tailEnd/>
            </a:ln>
            <a:effectLst/>
          </p:spPr>
        </p:pic>
        <p:pic>
          <p:nvPicPr>
            <p:cNvPr id="1198" name="image238.jpeg" descr="image238.jpeg"/>
            <p:cNvPicPr>
              <a:picLocks noChangeAspect="1"/>
            </p:cNvPicPr>
            <p:nvPr/>
          </p:nvPicPr>
          <p:blipFill>
            <a:blip r:embed="rId5"/>
            <a:stretch>
              <a:fillRect/>
            </a:stretch>
          </p:blipFill>
          <p:spPr>
            <a:xfrm>
              <a:off x="3098260" y="2296670"/>
              <a:ext cx="3019965" cy="1326552"/>
            </a:xfrm>
            <a:prstGeom prst="rect">
              <a:avLst/>
            </a:prstGeom>
            <a:ln w="12700" cap="flat">
              <a:noFill/>
              <a:miter lim="400000"/>
              <a:headEnd/>
              <a:tailEnd/>
            </a:ln>
            <a:effectLst/>
          </p:spPr>
        </p:pic>
        <p:sp>
          <p:nvSpPr>
            <p:cNvPr id="1199" name="(a) Original image     (b) Contrast stretching"/>
            <p:cNvSpPr/>
            <p:nvPr/>
          </p:nvSpPr>
          <p:spPr>
            <a:xfrm>
              <a:off x="0" y="4117774"/>
              <a:ext cx="61182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p>
              <a:pPr algn="just">
                <a:defRPr sz="1900"/>
              </a:pPr>
              <a:r>
                <a:t>        (a) Original image     (b) Contrast stretching</a:t>
              </a:r>
            </a:p>
          </p:txBody>
        </p:sp>
      </p:grpSp>
    </p:spTree>
    <p:extLst>
      <p:ext uri="{BB962C8B-B14F-4D97-AF65-F5344CB8AC3E}">
        <p14:creationId xmlns:p14="http://schemas.microsoft.com/office/powerpoint/2010/main" val="667471314"/>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Histogram transform"/>
          <p:cNvSpPr txBox="1">
            <a:spLocks noGrp="1"/>
          </p:cNvSpPr>
          <p:nvPr>
            <p:ph type="title"/>
          </p:nvPr>
        </p:nvSpPr>
        <p:spPr>
          <a:xfrm>
            <a:off x="457200" y="332656"/>
            <a:ext cx="8229600" cy="941388"/>
          </a:xfrm>
          <a:prstGeom prst="rect">
            <a:avLst/>
          </a:prstGeom>
        </p:spPr>
        <p:txBody>
          <a:bodyPr/>
          <a:lstStyle>
            <a:lvl1pPr>
              <a:defRPr sz="3600"/>
            </a:lvl1pPr>
          </a:lstStyle>
          <a:p>
            <a:r>
              <a:t>Histogram transform</a:t>
            </a:r>
          </a:p>
        </p:txBody>
      </p:sp>
      <p:sp>
        <p:nvSpPr>
          <p:cNvPr id="1203" name="Histogram transform: 3) Color quantization"/>
          <p:cNvSpPr txBox="1">
            <a:spLocks noGrp="1"/>
          </p:cNvSpPr>
          <p:nvPr>
            <p:ph type="body" sz="quarter" idx="1"/>
          </p:nvPr>
        </p:nvSpPr>
        <p:spPr>
          <a:xfrm>
            <a:off x="457199" y="1600200"/>
            <a:ext cx="8348665" cy="592139"/>
          </a:xfrm>
          <a:prstGeom prst="rect">
            <a:avLst/>
          </a:prstGeom>
        </p:spPr>
        <p:txBody>
          <a:bodyPr/>
          <a:lstStyle>
            <a:lvl1pPr marL="320040" indent="-201295">
              <a:buSzTx/>
              <a:buFont typeface="Wingdings 2" panose="05020102010507070707"/>
              <a:buNone/>
              <a:defRPr sz="2800">
                <a:solidFill>
                  <a:srgbClr val="3366CC"/>
                </a:solidFill>
              </a:defRPr>
            </a:lvl1pPr>
          </a:lstStyle>
          <a:p>
            <a:r>
              <a:t>Histogram transform: 3) Color quantization</a:t>
            </a:r>
          </a:p>
        </p:txBody>
      </p:sp>
      <p:grpSp>
        <p:nvGrpSpPr>
          <p:cNvPr id="1245" name="成组"/>
          <p:cNvGrpSpPr/>
          <p:nvPr/>
        </p:nvGrpSpPr>
        <p:grpSpPr>
          <a:xfrm>
            <a:off x="533400" y="2219325"/>
            <a:ext cx="8180388" cy="3545691"/>
            <a:chOff x="0" y="0"/>
            <a:chExt cx="8180387" cy="3545690"/>
          </a:xfrm>
        </p:grpSpPr>
        <p:sp>
          <p:nvSpPr>
            <p:cNvPr id="1204" name="线条"/>
            <p:cNvSpPr/>
            <p:nvPr/>
          </p:nvSpPr>
          <p:spPr>
            <a:xfrm>
              <a:off x="739775" y="3192462"/>
              <a:ext cx="3060700" cy="1"/>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05" name="线条"/>
            <p:cNvSpPr/>
            <p:nvPr/>
          </p:nvSpPr>
          <p:spPr>
            <a:xfrm flipV="1">
              <a:off x="739775" y="287337"/>
              <a:ext cx="1" cy="2905126"/>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06" name="正方形"/>
            <p:cNvSpPr/>
            <p:nvPr/>
          </p:nvSpPr>
          <p:spPr>
            <a:xfrm>
              <a:off x="739775" y="600074"/>
              <a:ext cx="2590800" cy="2592389"/>
            </a:xfrm>
            <a:prstGeom prst="rect">
              <a:avLst/>
            </a:prstGeom>
            <a:noFill/>
            <a:ln w="3175" cap="flat">
              <a:solidFill>
                <a:srgbClr val="000000"/>
              </a:solidFill>
              <a:prstDash val="dash"/>
              <a:miter lim="400000"/>
            </a:ln>
            <a:effectLst/>
          </p:spPr>
          <p:txBody>
            <a:bodyPr wrap="square" lIns="45719" tIns="45719" rIns="45719" bIns="45719" numCol="1" anchor="ctr">
              <a:noAutofit/>
            </a:bodyPr>
            <a:lstStyle/>
            <a:p>
              <a:endParaRPr/>
            </a:p>
          </p:txBody>
        </p:sp>
        <p:sp>
          <p:nvSpPr>
            <p:cNvPr id="1207" name="线条"/>
            <p:cNvSpPr/>
            <p:nvPr/>
          </p:nvSpPr>
          <p:spPr>
            <a:xfrm flipV="1">
              <a:off x="739775" y="600075"/>
              <a:ext cx="2590800" cy="2592388"/>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08" name="255"/>
            <p:cNvSpPr txBox="1"/>
            <p:nvPr/>
          </p:nvSpPr>
          <p:spPr>
            <a:xfrm>
              <a:off x="3140075" y="3153559"/>
              <a:ext cx="660401"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09" name="48"/>
            <p:cNvSpPr txBox="1"/>
            <p:nvPr/>
          </p:nvSpPr>
          <p:spPr>
            <a:xfrm>
              <a:off x="1131887" y="3153559"/>
              <a:ext cx="50323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48</a:t>
              </a:r>
            </a:p>
          </p:txBody>
        </p:sp>
        <p:sp>
          <p:nvSpPr>
            <p:cNvPr id="1210" name="255"/>
            <p:cNvSpPr txBox="1"/>
            <p:nvPr/>
          </p:nvSpPr>
          <p:spPr>
            <a:xfrm>
              <a:off x="0" y="404802"/>
              <a:ext cx="660400"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11" name="0"/>
            <p:cNvSpPr txBox="1"/>
            <p:nvPr/>
          </p:nvSpPr>
          <p:spPr>
            <a:xfrm>
              <a:off x="190500" y="2996396"/>
              <a:ext cx="346075"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212" name="线条"/>
            <p:cNvSpPr/>
            <p:nvPr/>
          </p:nvSpPr>
          <p:spPr>
            <a:xfrm>
              <a:off x="4900613" y="3192462"/>
              <a:ext cx="3062288" cy="1"/>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13" name="线条"/>
            <p:cNvSpPr/>
            <p:nvPr/>
          </p:nvSpPr>
          <p:spPr>
            <a:xfrm flipV="1">
              <a:off x="4900612" y="287337"/>
              <a:ext cx="1" cy="2905126"/>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14" name="正方形"/>
            <p:cNvSpPr/>
            <p:nvPr/>
          </p:nvSpPr>
          <p:spPr>
            <a:xfrm>
              <a:off x="4900613" y="600074"/>
              <a:ext cx="2592389" cy="2592389"/>
            </a:xfrm>
            <a:prstGeom prst="rect">
              <a:avLst/>
            </a:prstGeom>
            <a:noFill/>
            <a:ln w="3175" cap="flat">
              <a:solidFill>
                <a:srgbClr val="000000"/>
              </a:solidFill>
              <a:prstDash val="dash"/>
              <a:miter lim="400000"/>
            </a:ln>
            <a:effectLst/>
          </p:spPr>
          <p:txBody>
            <a:bodyPr wrap="square" lIns="45719" tIns="45719" rIns="45719" bIns="45719" numCol="1" anchor="ctr">
              <a:noAutofit/>
            </a:bodyPr>
            <a:lstStyle/>
            <a:p>
              <a:endParaRPr/>
            </a:p>
          </p:txBody>
        </p:sp>
        <p:sp>
          <p:nvSpPr>
            <p:cNvPr id="1215" name="线条"/>
            <p:cNvSpPr/>
            <p:nvPr/>
          </p:nvSpPr>
          <p:spPr>
            <a:xfrm flipH="1">
              <a:off x="4900613" y="1150937"/>
              <a:ext cx="706438" cy="1"/>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16" name="255"/>
            <p:cNvSpPr txBox="1"/>
            <p:nvPr/>
          </p:nvSpPr>
          <p:spPr>
            <a:xfrm>
              <a:off x="7177088" y="3153559"/>
              <a:ext cx="66198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17" name="142"/>
            <p:cNvSpPr txBox="1"/>
            <p:nvPr/>
          </p:nvSpPr>
          <p:spPr>
            <a:xfrm>
              <a:off x="6202363" y="3153559"/>
              <a:ext cx="66198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142</a:t>
              </a:r>
            </a:p>
          </p:txBody>
        </p:sp>
        <p:sp>
          <p:nvSpPr>
            <p:cNvPr id="1218" name="255"/>
            <p:cNvSpPr txBox="1"/>
            <p:nvPr/>
          </p:nvSpPr>
          <p:spPr>
            <a:xfrm>
              <a:off x="4162425" y="404802"/>
              <a:ext cx="660401"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255</a:t>
              </a:r>
            </a:p>
          </p:txBody>
        </p:sp>
        <p:sp>
          <p:nvSpPr>
            <p:cNvPr id="1219" name="214"/>
            <p:cNvSpPr txBox="1"/>
            <p:nvPr/>
          </p:nvSpPr>
          <p:spPr>
            <a:xfrm>
              <a:off x="4194175" y="954077"/>
              <a:ext cx="660401"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214</a:t>
              </a:r>
            </a:p>
          </p:txBody>
        </p:sp>
        <p:sp>
          <p:nvSpPr>
            <p:cNvPr id="1220" name="线条"/>
            <p:cNvSpPr/>
            <p:nvPr/>
          </p:nvSpPr>
          <p:spPr>
            <a:xfrm>
              <a:off x="739775" y="2958782"/>
              <a:ext cx="628651"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1" name="线条"/>
            <p:cNvSpPr/>
            <p:nvPr/>
          </p:nvSpPr>
          <p:spPr>
            <a:xfrm>
              <a:off x="2230437" y="2958782"/>
              <a:ext cx="1100138"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2" name="线条"/>
            <p:cNvSpPr/>
            <p:nvPr/>
          </p:nvSpPr>
          <p:spPr>
            <a:xfrm flipH="1">
              <a:off x="1369695" y="1385887"/>
              <a:ext cx="1" cy="15716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3" name="134"/>
            <p:cNvSpPr txBox="1"/>
            <p:nvPr/>
          </p:nvSpPr>
          <p:spPr>
            <a:xfrm>
              <a:off x="1917700" y="3153559"/>
              <a:ext cx="660401"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134</a:t>
              </a:r>
            </a:p>
          </p:txBody>
        </p:sp>
        <p:sp>
          <p:nvSpPr>
            <p:cNvPr id="1224" name="0"/>
            <p:cNvSpPr txBox="1"/>
            <p:nvPr/>
          </p:nvSpPr>
          <p:spPr>
            <a:xfrm>
              <a:off x="4475162" y="2996396"/>
              <a:ext cx="347663"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225" name="线条"/>
            <p:cNvSpPr/>
            <p:nvPr/>
          </p:nvSpPr>
          <p:spPr>
            <a:xfrm flipV="1">
              <a:off x="1368425" y="2957512"/>
              <a:ext cx="1" cy="234951"/>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6" name="线条"/>
            <p:cNvSpPr/>
            <p:nvPr/>
          </p:nvSpPr>
          <p:spPr>
            <a:xfrm>
              <a:off x="2231707" y="2878137"/>
              <a:ext cx="1" cy="314326"/>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7" name="176"/>
            <p:cNvSpPr txBox="1"/>
            <p:nvPr/>
          </p:nvSpPr>
          <p:spPr>
            <a:xfrm>
              <a:off x="0" y="1189821"/>
              <a:ext cx="660400"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176</a:t>
              </a:r>
            </a:p>
          </p:txBody>
        </p:sp>
        <p:sp>
          <p:nvSpPr>
            <p:cNvPr id="1228" name="线条"/>
            <p:cNvSpPr/>
            <p:nvPr/>
          </p:nvSpPr>
          <p:spPr>
            <a:xfrm flipV="1">
              <a:off x="6470650" y="1620837"/>
              <a:ext cx="1" cy="1571626"/>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29" name="线条"/>
            <p:cNvSpPr/>
            <p:nvPr/>
          </p:nvSpPr>
          <p:spPr>
            <a:xfrm flipH="1">
              <a:off x="2231707" y="1385887"/>
              <a:ext cx="1" cy="15716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0" name="线条"/>
            <p:cNvSpPr/>
            <p:nvPr/>
          </p:nvSpPr>
          <p:spPr>
            <a:xfrm>
              <a:off x="1368425" y="1387157"/>
              <a:ext cx="862013"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1" name="线条"/>
            <p:cNvSpPr/>
            <p:nvPr/>
          </p:nvSpPr>
          <p:spPr>
            <a:xfrm flipH="1">
              <a:off x="739775" y="1385887"/>
              <a:ext cx="628651"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2" name="线条"/>
            <p:cNvSpPr/>
            <p:nvPr/>
          </p:nvSpPr>
          <p:spPr>
            <a:xfrm flipV="1">
              <a:off x="4900613" y="600075"/>
              <a:ext cx="2592388" cy="2592388"/>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3" name="线条"/>
            <p:cNvSpPr/>
            <p:nvPr/>
          </p:nvSpPr>
          <p:spPr>
            <a:xfrm flipV="1">
              <a:off x="4900613" y="2484437"/>
              <a:ext cx="706438" cy="7080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4" name="线条"/>
            <p:cNvSpPr/>
            <p:nvPr/>
          </p:nvSpPr>
          <p:spPr>
            <a:xfrm flipV="1">
              <a:off x="6470650" y="600075"/>
              <a:ext cx="1022351" cy="1020763"/>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5" name="线条"/>
            <p:cNvSpPr/>
            <p:nvPr/>
          </p:nvSpPr>
          <p:spPr>
            <a:xfrm>
              <a:off x="5608320" y="1150937"/>
              <a:ext cx="1" cy="133350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6" name="线条"/>
            <p:cNvSpPr/>
            <p:nvPr/>
          </p:nvSpPr>
          <p:spPr>
            <a:xfrm>
              <a:off x="6471920" y="1150937"/>
              <a:ext cx="1" cy="46990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7" name="线条"/>
            <p:cNvSpPr/>
            <p:nvPr/>
          </p:nvSpPr>
          <p:spPr>
            <a:xfrm>
              <a:off x="5607050" y="1152207"/>
              <a:ext cx="863601" cy="1"/>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8" name="线条"/>
            <p:cNvSpPr/>
            <p:nvPr/>
          </p:nvSpPr>
          <p:spPr>
            <a:xfrm flipV="1">
              <a:off x="5607050" y="2484437"/>
              <a:ext cx="1" cy="708026"/>
            </a:xfrm>
            <a:prstGeom prst="line">
              <a:avLst/>
            </a:prstGeom>
            <a:noFill/>
            <a:ln w="317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39" name="48"/>
            <p:cNvSpPr txBox="1"/>
            <p:nvPr/>
          </p:nvSpPr>
          <p:spPr>
            <a:xfrm>
              <a:off x="5372100" y="3153559"/>
              <a:ext cx="503238" cy="392132"/>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48</a:t>
              </a:r>
            </a:p>
          </p:txBody>
        </p:sp>
        <p:sp>
          <p:nvSpPr>
            <p:cNvPr id="1240" name="r"/>
            <p:cNvSpPr txBox="1"/>
            <p:nvPr/>
          </p:nvSpPr>
          <p:spPr>
            <a:xfrm>
              <a:off x="3622675" y="2643187"/>
              <a:ext cx="50323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241" name="r"/>
            <p:cNvSpPr txBox="1"/>
            <p:nvPr/>
          </p:nvSpPr>
          <p:spPr>
            <a:xfrm>
              <a:off x="7677150" y="2671762"/>
              <a:ext cx="50323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242" name="s"/>
            <p:cNvSpPr txBox="1"/>
            <p:nvPr/>
          </p:nvSpPr>
          <p:spPr>
            <a:xfrm>
              <a:off x="719137" y="0"/>
              <a:ext cx="503238" cy="421392"/>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243" name="s"/>
            <p:cNvSpPr txBox="1"/>
            <p:nvPr/>
          </p:nvSpPr>
          <p:spPr>
            <a:xfrm>
              <a:off x="4860925" y="0"/>
              <a:ext cx="503238" cy="421392"/>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244" name="20"/>
            <p:cNvSpPr txBox="1"/>
            <p:nvPr/>
          </p:nvSpPr>
          <p:spPr>
            <a:xfrm>
              <a:off x="0" y="2685246"/>
              <a:ext cx="660400" cy="392133"/>
            </a:xfrm>
            <a:prstGeom prst="rect">
              <a:avLst/>
            </a:prstGeom>
            <a:noFill/>
            <a:ln w="12700" cap="flat">
              <a:noFill/>
              <a:miter lim="400000"/>
            </a:ln>
            <a:effectLst/>
          </p:spPr>
          <p:txBody>
            <a:bodyPr wrap="square" lIns="31089" tIns="31089" rIns="31089" bIns="3108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20</a:t>
              </a:r>
            </a:p>
          </p:txBody>
        </p:sp>
      </p:grpSp>
    </p:spTree>
    <p:extLst>
      <p:ext uri="{BB962C8B-B14F-4D97-AF65-F5344CB8AC3E}">
        <p14:creationId xmlns:p14="http://schemas.microsoft.com/office/powerpoint/2010/main" val="293119361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Histogram transform"/>
          <p:cNvSpPr txBox="1">
            <a:spLocks noGrp="1"/>
          </p:cNvSpPr>
          <p:nvPr>
            <p:ph type="title"/>
          </p:nvPr>
        </p:nvSpPr>
        <p:spPr>
          <a:xfrm>
            <a:off x="457200" y="260647"/>
            <a:ext cx="8229600" cy="941389"/>
          </a:xfrm>
          <a:prstGeom prst="rect">
            <a:avLst/>
          </a:prstGeom>
        </p:spPr>
        <p:txBody>
          <a:bodyPr/>
          <a:lstStyle>
            <a:lvl1pPr>
              <a:defRPr sz="3600"/>
            </a:lvl1pPr>
          </a:lstStyle>
          <a:p>
            <a:r>
              <a:t>Histogram transform</a:t>
            </a:r>
          </a:p>
        </p:txBody>
      </p:sp>
      <p:sp>
        <p:nvSpPr>
          <p:cNvPr id="1248" name="Histogram transform: 3) Color quantization"/>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transform: 3) Color quantization</a:t>
            </a:r>
          </a:p>
        </p:txBody>
      </p:sp>
      <p:pic>
        <p:nvPicPr>
          <p:cNvPr id="1249" name="image229.png" descr="image229.png"/>
          <p:cNvPicPr>
            <a:picLocks noChangeAspect="1"/>
          </p:cNvPicPr>
          <p:nvPr/>
        </p:nvPicPr>
        <p:blipFill>
          <a:blip r:embed="rId2"/>
          <a:stretch>
            <a:fillRect/>
          </a:stretch>
        </p:blipFill>
        <p:spPr>
          <a:xfrm>
            <a:off x="1908175" y="2185988"/>
            <a:ext cx="2836864" cy="2117726"/>
          </a:xfrm>
          <a:prstGeom prst="rect">
            <a:avLst/>
          </a:prstGeom>
          <a:ln w="12700">
            <a:miter lim="400000"/>
            <a:headEnd/>
            <a:tailEnd/>
          </a:ln>
        </p:spPr>
      </p:pic>
      <p:pic>
        <p:nvPicPr>
          <p:cNvPr id="1250" name="image230.png" descr="image230.png"/>
          <p:cNvPicPr>
            <a:picLocks noChangeAspect="1"/>
          </p:cNvPicPr>
          <p:nvPr/>
        </p:nvPicPr>
        <p:blipFill>
          <a:blip r:embed="rId3"/>
          <a:stretch>
            <a:fillRect/>
          </a:stretch>
        </p:blipFill>
        <p:spPr>
          <a:xfrm>
            <a:off x="4975225" y="2189163"/>
            <a:ext cx="2155825" cy="2155826"/>
          </a:xfrm>
          <a:prstGeom prst="rect">
            <a:avLst/>
          </a:prstGeom>
          <a:ln w="12700">
            <a:miter lim="400000"/>
            <a:headEnd/>
            <a:tailEnd/>
          </a:ln>
        </p:spPr>
      </p:pic>
      <p:pic>
        <p:nvPicPr>
          <p:cNvPr id="1251" name="image239.png" descr="image239.png"/>
          <p:cNvPicPr>
            <a:picLocks noChangeAspect="1"/>
          </p:cNvPicPr>
          <p:nvPr/>
        </p:nvPicPr>
        <p:blipFill>
          <a:blip r:embed="rId4"/>
          <a:stretch>
            <a:fillRect/>
          </a:stretch>
        </p:blipFill>
        <p:spPr>
          <a:xfrm>
            <a:off x="1895475" y="4475162"/>
            <a:ext cx="2849564" cy="2128838"/>
          </a:xfrm>
          <a:prstGeom prst="rect">
            <a:avLst/>
          </a:prstGeom>
          <a:ln w="12700">
            <a:miter lim="400000"/>
            <a:headEnd/>
            <a:tailEnd/>
          </a:ln>
        </p:spPr>
      </p:pic>
      <p:pic>
        <p:nvPicPr>
          <p:cNvPr id="1252" name="image240.png" descr="image240.png"/>
          <p:cNvPicPr>
            <a:picLocks noChangeAspect="1"/>
          </p:cNvPicPr>
          <p:nvPr/>
        </p:nvPicPr>
        <p:blipFill>
          <a:blip r:embed="rId5"/>
          <a:stretch>
            <a:fillRect/>
          </a:stretch>
        </p:blipFill>
        <p:spPr>
          <a:xfrm>
            <a:off x="4965700" y="4467225"/>
            <a:ext cx="2168525" cy="2179639"/>
          </a:xfrm>
          <a:prstGeom prst="rect">
            <a:avLst/>
          </a:prstGeom>
          <a:ln w="12700">
            <a:miter lim="400000"/>
            <a:headEnd/>
            <a:tailEnd/>
          </a:ln>
        </p:spPr>
      </p:pic>
    </p:spTree>
    <p:extLst>
      <p:ext uri="{BB962C8B-B14F-4D97-AF65-F5344CB8AC3E}">
        <p14:creationId xmlns:p14="http://schemas.microsoft.com/office/powerpoint/2010/main" val="43423312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Histogram transform"/>
          <p:cNvSpPr txBox="1">
            <a:spLocks noGrp="1"/>
          </p:cNvSpPr>
          <p:nvPr>
            <p:ph type="title"/>
          </p:nvPr>
        </p:nvSpPr>
        <p:spPr>
          <a:prstGeom prst="rect">
            <a:avLst/>
          </a:prstGeom>
        </p:spPr>
        <p:txBody>
          <a:bodyPr/>
          <a:lstStyle>
            <a:lvl1pPr>
              <a:defRPr sz="4400"/>
            </a:lvl1pPr>
          </a:lstStyle>
          <a:p>
            <a:r>
              <a:t>Histogram transform</a:t>
            </a:r>
          </a:p>
        </p:txBody>
      </p:sp>
      <p:sp>
        <p:nvSpPr>
          <p:cNvPr id="1255" name="Histogram transforms"/>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Histogram transforms</a:t>
            </a:r>
          </a:p>
        </p:txBody>
      </p:sp>
      <p:sp>
        <p:nvSpPr>
          <p:cNvPr id="1256" name="Linear transform…"/>
          <p:cNvSpPr txBox="1"/>
          <p:nvPr/>
        </p:nvSpPr>
        <p:spPr>
          <a:xfrm>
            <a:off x="1155700" y="2590800"/>
            <a:ext cx="6553200" cy="955041"/>
          </a:xfrm>
          <a:prstGeom prst="rect">
            <a:avLst/>
          </a:prstGeom>
          <a:ln w="12700">
            <a:miter lim="400000"/>
          </a:ln>
        </p:spPr>
        <p:txBody>
          <a:bodyPr lIns="45719" rIns="45719" anchor="ctr">
            <a:spAutoFit/>
          </a:bodyPr>
          <a:lstStyle/>
          <a:p>
            <a:pPr>
              <a:defRPr sz="2800">
                <a:solidFill>
                  <a:srgbClr val="0432FF"/>
                </a:solidFill>
              </a:defRPr>
            </a:pPr>
            <a:r>
              <a:t>Linear transform</a:t>
            </a:r>
            <a:endParaRPr sz="2400">
              <a:latin typeface="Arial" panose="020B0604020202020204"/>
              <a:ea typeface="Arial" panose="020B0604020202020204"/>
              <a:cs typeface="Arial" panose="020B0604020202020204"/>
              <a:sym typeface="Arial" panose="020B0604020202020204"/>
            </a:endParaRPr>
          </a:p>
          <a:p>
            <a:pPr>
              <a:defRPr sz="2800">
                <a:solidFill>
                  <a:srgbClr val="0432FF"/>
                </a:solidFill>
              </a:defRPr>
            </a:pPr>
            <a:r>
              <a:t>Nonlinear Transform</a:t>
            </a:r>
          </a:p>
        </p:txBody>
      </p:sp>
    </p:spTree>
    <p:extLst>
      <p:ext uri="{BB962C8B-B14F-4D97-AF65-F5344CB8AC3E}">
        <p14:creationId xmlns:p14="http://schemas.microsoft.com/office/powerpoint/2010/main" val="22438054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9" name="2222" descr="2222"/>
          <p:cNvPicPr>
            <a:picLocks noChangeAspect="1"/>
          </p:cNvPicPr>
          <p:nvPr/>
        </p:nvPicPr>
        <p:blipFill>
          <a:blip r:embed="rId3"/>
          <a:stretch>
            <a:fillRect/>
          </a:stretch>
        </p:blipFill>
        <p:spPr>
          <a:xfrm>
            <a:off x="1187450" y="2257425"/>
            <a:ext cx="6588125" cy="4005263"/>
          </a:xfrm>
          <a:prstGeom prst="rect">
            <a:avLst/>
          </a:prstGeom>
          <a:ln w="12700">
            <a:miter lim="400000"/>
            <a:headEnd/>
            <a:tailEnd/>
          </a:ln>
        </p:spPr>
      </p:pic>
      <p:grpSp>
        <p:nvGrpSpPr>
          <p:cNvPr id="742" name="成组"/>
          <p:cNvGrpSpPr/>
          <p:nvPr/>
        </p:nvGrpSpPr>
        <p:grpSpPr>
          <a:xfrm>
            <a:off x="1250950" y="6372224"/>
            <a:ext cx="6464300" cy="422276"/>
            <a:chOff x="0" y="0"/>
            <a:chExt cx="6464300" cy="422275"/>
          </a:xfrm>
        </p:grpSpPr>
        <p:sp>
          <p:nvSpPr>
            <p:cNvPr id="740" name="矩形"/>
            <p:cNvSpPr/>
            <p:nvPr/>
          </p:nvSpPr>
          <p:spPr>
            <a:xfrm>
              <a:off x="0" y="0"/>
              <a:ext cx="6464300" cy="422275"/>
            </a:xfrm>
            <a:prstGeom prst="rect">
              <a:avLst/>
            </a:prstGeom>
            <a:solidFill>
              <a:srgbClr val="00FFFF"/>
            </a:solidFill>
            <a:ln w="9525" cap="flat">
              <a:solidFill>
                <a:srgbClr val="FF3300"/>
              </a:solidFill>
              <a:prstDash val="solid"/>
              <a:miter lim="800000"/>
            </a:ln>
            <a:effectLst/>
          </p:spPr>
          <p:txBody>
            <a:bodyPr wrap="square" lIns="45719" tIns="45719" rIns="45719" bIns="45719" numCol="1" anchor="t">
              <a:noAutofit/>
            </a:bodyPr>
            <a:lstStyle/>
            <a:p>
              <a:pPr algn="ctr">
                <a:defRPr sz="2000"/>
              </a:pPr>
              <a:endParaRPr/>
            </a:p>
          </p:txBody>
        </p:sp>
        <p:sp>
          <p:nvSpPr>
            <p:cNvPr id="741" name="Grayscale image of Westlake"/>
            <p:cNvSpPr txBox="1"/>
            <p:nvPr/>
          </p:nvSpPr>
          <p:spPr>
            <a:xfrm>
              <a:off x="0" y="0"/>
              <a:ext cx="6464300" cy="396240"/>
            </a:xfrm>
            <a:prstGeom prst="rect">
              <a:avLst/>
            </a:prstGeom>
            <a:noFill/>
            <a:ln w="12700" cap="flat">
              <a:noFill/>
              <a:miter lim="400000"/>
            </a:ln>
            <a:effectLst/>
          </p:spPr>
          <p:txBody>
            <a:bodyPr wrap="square" lIns="45719" tIns="45719" rIns="45719" bIns="45719" numCol="1" anchor="t">
              <a:spAutoFit/>
            </a:bodyPr>
            <a:lstStyle>
              <a:lvl1pPr algn="ctr">
                <a:defRPr sz="2000"/>
              </a:lvl1pPr>
            </a:lstStyle>
            <a:p>
              <a:r>
                <a:t>Grayscale image of Westlake</a:t>
              </a:r>
            </a:p>
          </p:txBody>
        </p:sp>
      </p:grpSp>
      <p:sp>
        <p:nvSpPr>
          <p:cNvPr id="743"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44" name="1．Grayscale image"/>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楷体" panose="02010609060101010101" charset="-122"/>
                <a:ea typeface="楷体" panose="02010609060101010101" charset="-122"/>
                <a:cs typeface="楷体" panose="02010609060101010101" charset="-122"/>
                <a:sym typeface="楷体" panose="02010609060101010101" charset="-122"/>
              </a:rPr>
              <a:t>．</a:t>
            </a:r>
            <a:r>
              <a:t>Grayscale image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261" name="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Linear grayscale transform</a:t>
            </a:r>
          </a:p>
        </p:txBody>
      </p:sp>
      <p:grpSp>
        <p:nvGrpSpPr>
          <p:cNvPr id="1276" name="成组"/>
          <p:cNvGrpSpPr/>
          <p:nvPr/>
        </p:nvGrpSpPr>
        <p:grpSpPr>
          <a:xfrm>
            <a:off x="2116138" y="2324099"/>
            <a:ext cx="4948237" cy="3526792"/>
            <a:chOff x="0" y="0"/>
            <a:chExt cx="4948236" cy="3526790"/>
          </a:xfrm>
        </p:grpSpPr>
        <p:sp>
          <p:nvSpPr>
            <p:cNvPr id="1262" name="0"/>
            <p:cNvSpPr txBox="1"/>
            <p:nvPr/>
          </p:nvSpPr>
          <p:spPr>
            <a:xfrm>
              <a:off x="246062" y="3144837"/>
              <a:ext cx="609600" cy="370841"/>
            </a:xfrm>
            <a:prstGeom prst="rect">
              <a:avLst/>
            </a:prstGeom>
            <a:noFill/>
            <a:ln w="12700" cap="flat">
              <a:noFill/>
              <a:miter lim="400000"/>
            </a:ln>
            <a:effectLst/>
          </p:spPr>
          <p:txBody>
            <a:bodyPr wrap="square" lIns="45719" tIns="45719" rIns="45719" bIns="45719" numCol="1" anchor="ctr">
              <a:spAutoFit/>
            </a:bodyPr>
            <a:lstStyle>
              <a:lvl1pPr algn="just">
                <a:defRPr>
                  <a:solidFill>
                    <a:srgbClr val="292929"/>
                  </a:solidFill>
                </a:defRPr>
              </a:lvl1pPr>
            </a:lstStyle>
            <a:p>
              <a:r>
                <a:t>0</a:t>
              </a:r>
            </a:p>
          </p:txBody>
        </p:sp>
        <p:sp>
          <p:nvSpPr>
            <p:cNvPr id="1263" name="M-1"/>
            <p:cNvSpPr txBox="1"/>
            <p:nvPr/>
          </p:nvSpPr>
          <p:spPr>
            <a:xfrm>
              <a:off x="0" y="0"/>
              <a:ext cx="963613" cy="370840"/>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mj-lt"/>
                  <a:ea typeface="+mj-ea"/>
                  <a:cs typeface="+mj-cs"/>
                  <a:sym typeface="Helvetica"/>
                </a:defRPr>
              </a:pPr>
              <a:r>
                <a:t>M</a:t>
              </a:r>
              <a:r>
                <a:rPr i="0">
                  <a:latin typeface="+mn-lt"/>
                  <a:ea typeface="+mn-ea"/>
                  <a:cs typeface="+mn-cs"/>
                  <a:sym typeface="Corbel" panose="020B0503020204020204"/>
                </a:rPr>
                <a:t>-1</a:t>
              </a:r>
            </a:p>
          </p:txBody>
        </p:sp>
        <p:sp>
          <p:nvSpPr>
            <p:cNvPr id="1264" name="s"/>
            <p:cNvSpPr txBox="1"/>
            <p:nvPr/>
          </p:nvSpPr>
          <p:spPr>
            <a:xfrm>
              <a:off x="250824" y="957262"/>
              <a:ext cx="56356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s</a:t>
              </a:r>
            </a:p>
          </p:txBody>
        </p:sp>
        <p:sp>
          <p:nvSpPr>
            <p:cNvPr id="1265" name="L-1"/>
            <p:cNvSpPr txBox="1"/>
            <p:nvPr/>
          </p:nvSpPr>
          <p:spPr>
            <a:xfrm>
              <a:off x="4305299" y="3155950"/>
              <a:ext cx="642938" cy="370841"/>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mj-lt"/>
                  <a:ea typeface="+mj-ea"/>
                  <a:cs typeface="+mj-cs"/>
                  <a:sym typeface="Helvetica"/>
                </a:defRPr>
              </a:pPr>
              <a:r>
                <a:t>L</a:t>
              </a:r>
              <a:r>
                <a:rPr i="0">
                  <a:latin typeface="+mn-lt"/>
                  <a:ea typeface="+mn-ea"/>
                  <a:cs typeface="+mn-cs"/>
                  <a:sym typeface="Corbel" panose="020B0503020204020204"/>
                </a:rPr>
                <a:t>-1</a:t>
              </a:r>
            </a:p>
          </p:txBody>
        </p:sp>
        <p:sp>
          <p:nvSpPr>
            <p:cNvPr id="1266" name="s=kr+b"/>
            <p:cNvSpPr txBox="1"/>
            <p:nvPr/>
          </p:nvSpPr>
          <p:spPr>
            <a:xfrm>
              <a:off x="3252787" y="735012"/>
              <a:ext cx="114141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s=kr+b</a:t>
              </a:r>
            </a:p>
          </p:txBody>
        </p:sp>
        <p:sp>
          <p:nvSpPr>
            <p:cNvPr id="1267" name="r"/>
            <p:cNvSpPr txBox="1"/>
            <p:nvPr/>
          </p:nvSpPr>
          <p:spPr>
            <a:xfrm>
              <a:off x="2451099" y="3132137"/>
              <a:ext cx="56356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r</a:t>
              </a:r>
            </a:p>
          </p:txBody>
        </p:sp>
        <p:sp>
          <p:nvSpPr>
            <p:cNvPr id="1268" name="线条"/>
            <p:cNvSpPr/>
            <p:nvPr/>
          </p:nvSpPr>
          <p:spPr>
            <a:xfrm flipH="1">
              <a:off x="704849" y="165100"/>
              <a:ext cx="1" cy="30289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69" name="线条"/>
            <p:cNvSpPr/>
            <p:nvPr/>
          </p:nvSpPr>
          <p:spPr>
            <a:xfrm>
              <a:off x="704849" y="3194050"/>
              <a:ext cx="3913189"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0" name="线条"/>
            <p:cNvSpPr/>
            <p:nvPr/>
          </p:nvSpPr>
          <p:spPr>
            <a:xfrm flipV="1">
              <a:off x="704849" y="165100"/>
              <a:ext cx="3913189" cy="2058988"/>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1" name="线条"/>
            <p:cNvSpPr/>
            <p:nvPr/>
          </p:nvSpPr>
          <p:spPr>
            <a:xfrm>
              <a:off x="704849" y="165100"/>
              <a:ext cx="3913189"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2" name="线条"/>
            <p:cNvSpPr/>
            <p:nvPr/>
          </p:nvSpPr>
          <p:spPr>
            <a:xfrm flipH="1">
              <a:off x="4618037" y="165100"/>
              <a:ext cx="1" cy="30289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3" name="线条"/>
            <p:cNvSpPr/>
            <p:nvPr/>
          </p:nvSpPr>
          <p:spPr>
            <a:xfrm flipV="1">
              <a:off x="2640012" y="1192213"/>
              <a:ext cx="1" cy="1989138"/>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4" name="线条"/>
            <p:cNvSpPr/>
            <p:nvPr/>
          </p:nvSpPr>
          <p:spPr>
            <a:xfrm flipH="1" flipV="1">
              <a:off x="700088" y="1192212"/>
              <a:ext cx="1939925"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75" name="b"/>
            <p:cNvSpPr txBox="1"/>
            <p:nvPr/>
          </p:nvSpPr>
          <p:spPr>
            <a:xfrm>
              <a:off x="250824" y="1987550"/>
              <a:ext cx="563563" cy="370841"/>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mj-lt"/>
                  <a:ea typeface="+mj-ea"/>
                  <a:cs typeface="+mj-cs"/>
                  <a:sym typeface="Helvetica"/>
                </a:defRPr>
              </a:lvl1pPr>
            </a:lstStyle>
            <a:p>
              <a:r>
                <a:t>b</a:t>
              </a:r>
            </a:p>
          </p:txBody>
        </p:sp>
      </p:grpSp>
    </p:spTree>
    <p:extLst>
      <p:ext uri="{BB962C8B-B14F-4D97-AF65-F5344CB8AC3E}">
        <p14:creationId xmlns:p14="http://schemas.microsoft.com/office/powerpoint/2010/main" val="262844423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279" name="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Linear grayscale transform</a:t>
            </a:r>
          </a:p>
        </p:txBody>
      </p:sp>
      <p:pic>
        <p:nvPicPr>
          <p:cNvPr id="1280" name="image241.pdf" descr="image241.pdf"/>
          <p:cNvPicPr>
            <a:picLocks noChangeAspect="1"/>
          </p:cNvPicPr>
          <p:nvPr/>
        </p:nvPicPr>
        <p:blipFill>
          <a:blip r:embed="rId3"/>
          <a:stretch>
            <a:fillRect/>
          </a:stretch>
        </p:blipFill>
        <p:spPr>
          <a:xfrm>
            <a:off x="987425" y="2719389"/>
            <a:ext cx="2504456" cy="603729"/>
          </a:xfrm>
          <a:prstGeom prst="rect">
            <a:avLst/>
          </a:prstGeom>
          <a:ln w="12700">
            <a:miter lim="400000"/>
            <a:headEnd/>
            <a:tailEnd/>
          </a:ln>
        </p:spPr>
      </p:pic>
      <p:grpSp>
        <p:nvGrpSpPr>
          <p:cNvPr id="1283" name="成组"/>
          <p:cNvGrpSpPr/>
          <p:nvPr/>
        </p:nvGrpSpPr>
        <p:grpSpPr>
          <a:xfrm>
            <a:off x="808037" y="3608387"/>
            <a:ext cx="3382964" cy="2308325"/>
            <a:chOff x="0" y="0"/>
            <a:chExt cx="3382962" cy="2308324"/>
          </a:xfrm>
        </p:grpSpPr>
        <p:sp>
          <p:nvSpPr>
            <p:cNvPr id="1281" name="矩形"/>
            <p:cNvSpPr/>
            <p:nvPr/>
          </p:nvSpPr>
          <p:spPr>
            <a:xfrm>
              <a:off x="-1" y="-1"/>
              <a:ext cx="3382964" cy="2308326"/>
            </a:xfrm>
            <a:prstGeom prst="rect">
              <a:avLst/>
            </a:prstGeom>
            <a:blipFill rotWithShape="1">
              <a:blip r:embed="rId4"/>
              <a:srcRect/>
              <a:stretch>
                <a:fillRect/>
              </a:stretch>
            </a:blipFill>
            <a:ln w="12700" cap="flat">
              <a:noFill/>
              <a:miter lim="400000"/>
            </a:ln>
            <a:effectLst/>
          </p:spPr>
          <p:txBody>
            <a:bodyPr wrap="square" lIns="45719" tIns="45719" rIns="45719" bIns="45719" numCol="1" anchor="ctr">
              <a:noAutofit/>
            </a:bodyPr>
            <a:lstStyle/>
            <a:p>
              <a:endParaRPr/>
            </a:p>
          </p:txBody>
        </p:sp>
        <p:sp>
          <p:nvSpPr>
            <p:cNvPr id="1282" name="文本"/>
            <p:cNvSpPr txBox="1"/>
            <p:nvPr/>
          </p:nvSpPr>
          <p:spPr>
            <a:xfrm>
              <a:off x="0" y="0"/>
              <a:ext cx="3382963" cy="370841"/>
            </a:xfrm>
            <a:prstGeom prst="rect">
              <a:avLst/>
            </a:prstGeom>
            <a:noFill/>
            <a:ln w="12700" cap="flat">
              <a:noFill/>
              <a:miter lim="400000"/>
            </a:ln>
            <a:effectLst/>
          </p:spPr>
          <p:txBody>
            <a:bodyPr wrap="square" lIns="45719" tIns="45719" rIns="45719" bIns="45719" numCol="1" anchor="ctr">
              <a:spAutoFit/>
            </a:bodyPr>
            <a:lstStyle/>
            <a:p>
              <a:r>
                <a:t> </a:t>
              </a:r>
            </a:p>
          </p:txBody>
        </p:sp>
      </p:grpSp>
      <p:grpSp>
        <p:nvGrpSpPr>
          <p:cNvPr id="1298" name="成组"/>
          <p:cNvGrpSpPr/>
          <p:nvPr/>
        </p:nvGrpSpPr>
        <p:grpSpPr>
          <a:xfrm>
            <a:off x="5003800" y="2208213"/>
            <a:ext cx="3816350" cy="2845567"/>
            <a:chOff x="0" y="0"/>
            <a:chExt cx="3816350" cy="2845566"/>
          </a:xfrm>
        </p:grpSpPr>
        <p:sp>
          <p:nvSpPr>
            <p:cNvPr id="1284" name="0"/>
            <p:cNvSpPr txBox="1"/>
            <p:nvPr/>
          </p:nvSpPr>
          <p:spPr>
            <a:xfrm>
              <a:off x="190500" y="2489199"/>
              <a:ext cx="469900" cy="348430"/>
            </a:xfrm>
            <a:prstGeom prst="rect">
              <a:avLst/>
            </a:prstGeom>
            <a:noFill/>
            <a:ln w="12700" cap="flat">
              <a:noFill/>
              <a:miter lim="400000"/>
            </a:ln>
            <a:effectLst/>
          </p:spPr>
          <p:txBody>
            <a:bodyPr wrap="square" lIns="45719" tIns="45719" rIns="45719" bIns="4571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285" name="M-1"/>
            <p:cNvSpPr txBox="1"/>
            <p:nvPr/>
          </p:nvSpPr>
          <p:spPr>
            <a:xfrm>
              <a:off x="0" y="0"/>
              <a:ext cx="742950" cy="348429"/>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i="0"/>
                <a:t>-1</a:t>
              </a:r>
            </a:p>
          </p:txBody>
        </p:sp>
        <p:sp>
          <p:nvSpPr>
            <p:cNvPr id="1286" name="s"/>
            <p:cNvSpPr txBox="1"/>
            <p:nvPr/>
          </p:nvSpPr>
          <p:spPr>
            <a:xfrm>
              <a:off x="193675" y="757237"/>
              <a:ext cx="434975"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a:t>
              </a:r>
            </a:p>
          </p:txBody>
        </p:sp>
        <p:sp>
          <p:nvSpPr>
            <p:cNvPr id="1287" name="L-1"/>
            <p:cNvSpPr txBox="1"/>
            <p:nvPr/>
          </p:nvSpPr>
          <p:spPr>
            <a:xfrm>
              <a:off x="3162300" y="2497137"/>
              <a:ext cx="654050" cy="348430"/>
            </a:xfrm>
            <a:prstGeom prst="rect">
              <a:avLst/>
            </a:prstGeom>
            <a:noFill/>
            <a:ln w="12700" cap="flat">
              <a:noFill/>
              <a:miter lim="400000"/>
            </a:ln>
            <a:effectLst/>
          </p:spPr>
          <p:txBody>
            <a:bodyPr wrap="square" lIns="45719" tIns="45719" rIns="45719" bIns="45719" numCol="1" anchor="ctr">
              <a:spAutoFit/>
            </a:bodyPr>
            <a:lstStyle/>
            <a:p>
              <a: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L</a:t>
              </a:r>
              <a:r>
                <a:rPr i="0"/>
                <a:t>-1</a:t>
              </a:r>
            </a:p>
          </p:txBody>
        </p:sp>
        <p:sp>
          <p:nvSpPr>
            <p:cNvPr id="1288" name="s=kr+b"/>
            <p:cNvSpPr txBox="1"/>
            <p:nvPr/>
          </p:nvSpPr>
          <p:spPr>
            <a:xfrm>
              <a:off x="2508250" y="581024"/>
              <a:ext cx="1128713"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s=kr+b</a:t>
              </a:r>
            </a:p>
          </p:txBody>
        </p:sp>
        <p:sp>
          <p:nvSpPr>
            <p:cNvPr id="1289" name="r"/>
            <p:cNvSpPr txBox="1"/>
            <p:nvPr/>
          </p:nvSpPr>
          <p:spPr>
            <a:xfrm>
              <a:off x="1890712" y="2478087"/>
              <a:ext cx="434976"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r</a:t>
              </a:r>
            </a:p>
          </p:txBody>
        </p:sp>
        <p:sp>
          <p:nvSpPr>
            <p:cNvPr id="1290" name="线条"/>
            <p:cNvSpPr/>
            <p:nvPr/>
          </p:nvSpPr>
          <p:spPr>
            <a:xfrm flipH="1">
              <a:off x="542924" y="130174"/>
              <a:ext cx="2" cy="239712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1" name="线条"/>
            <p:cNvSpPr/>
            <p:nvPr/>
          </p:nvSpPr>
          <p:spPr>
            <a:xfrm>
              <a:off x="542925" y="2527299"/>
              <a:ext cx="3019425"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2" name="线条"/>
            <p:cNvSpPr/>
            <p:nvPr/>
          </p:nvSpPr>
          <p:spPr>
            <a:xfrm flipV="1">
              <a:off x="542925" y="130174"/>
              <a:ext cx="3019425" cy="1630364"/>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3" name="线条"/>
            <p:cNvSpPr/>
            <p:nvPr/>
          </p:nvSpPr>
          <p:spPr>
            <a:xfrm>
              <a:off x="542925" y="130174"/>
              <a:ext cx="3019425"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4" name="线条"/>
            <p:cNvSpPr/>
            <p:nvPr/>
          </p:nvSpPr>
          <p:spPr>
            <a:xfrm flipH="1">
              <a:off x="3562349" y="130174"/>
              <a:ext cx="1" cy="239712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5" name="线条"/>
            <p:cNvSpPr/>
            <p:nvPr/>
          </p:nvSpPr>
          <p:spPr>
            <a:xfrm flipV="1">
              <a:off x="2036762" y="942975"/>
              <a:ext cx="1" cy="1574800"/>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6" name="线条"/>
            <p:cNvSpPr/>
            <p:nvPr/>
          </p:nvSpPr>
          <p:spPr>
            <a:xfrm flipH="1" flipV="1">
              <a:off x="539750" y="942974"/>
              <a:ext cx="1497013"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297" name="b"/>
            <p:cNvSpPr txBox="1"/>
            <p:nvPr/>
          </p:nvSpPr>
          <p:spPr>
            <a:xfrm>
              <a:off x="193675" y="1573212"/>
              <a:ext cx="434975" cy="348430"/>
            </a:xfrm>
            <a:prstGeom prst="rect">
              <a:avLst/>
            </a:prstGeom>
            <a:noFill/>
            <a:ln w="12700" cap="flat">
              <a:noFill/>
              <a:miter lim="400000"/>
            </a:ln>
            <a:effectLst/>
          </p:spPr>
          <p:txBody>
            <a:bodyPr wrap="square" lIns="45719" tIns="45719" rIns="45719" bIns="4571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grpSp>
    </p:spTree>
    <p:extLst>
      <p:ext uri="{BB962C8B-B14F-4D97-AF65-F5344CB8AC3E}">
        <p14:creationId xmlns:p14="http://schemas.microsoft.com/office/powerpoint/2010/main" val="403645575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03" name="Linear grayscale transform--Example"/>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Linear grayscale transform--Example</a:t>
            </a:r>
          </a:p>
        </p:txBody>
      </p:sp>
      <p:grpSp>
        <p:nvGrpSpPr>
          <p:cNvPr id="1328" name="成组"/>
          <p:cNvGrpSpPr/>
          <p:nvPr/>
        </p:nvGrpSpPr>
        <p:grpSpPr>
          <a:xfrm>
            <a:off x="1104900" y="2187575"/>
            <a:ext cx="6781800" cy="4000582"/>
            <a:chOff x="0" y="0"/>
            <a:chExt cx="6781800" cy="4000581"/>
          </a:xfrm>
        </p:grpSpPr>
        <p:sp>
          <p:nvSpPr>
            <p:cNvPr id="1304" name="Original image"/>
            <p:cNvSpPr txBox="1"/>
            <p:nvPr/>
          </p:nvSpPr>
          <p:spPr>
            <a:xfrm>
              <a:off x="0" y="1638300"/>
              <a:ext cx="2219325" cy="343491"/>
            </a:xfrm>
            <a:prstGeom prst="rect">
              <a:avLst/>
            </a:prstGeom>
            <a:noFill/>
            <a:ln w="12700" cap="flat">
              <a:noFill/>
              <a:miter lim="400000"/>
            </a:ln>
            <a:effectLst/>
          </p:spPr>
          <p:txBody>
            <a:bodyPr wrap="square" lIns="31089" tIns="31089" rIns="31089" bIns="31089" numCol="1" anchor="ctr">
              <a:spAutoFit/>
            </a:bodyPr>
            <a:lstStyle>
              <a:lvl1pPr algn="ctr">
                <a:defRPr sz="20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Original image</a:t>
              </a:r>
            </a:p>
          </p:txBody>
        </p:sp>
        <p:pic>
          <p:nvPicPr>
            <p:cNvPr id="1305" name="image243.png" descr="image243.png"/>
            <p:cNvPicPr>
              <a:picLocks noChangeAspect="1"/>
            </p:cNvPicPr>
            <p:nvPr/>
          </p:nvPicPr>
          <p:blipFill>
            <a:blip r:embed="rId2"/>
            <a:stretch>
              <a:fillRect/>
            </a:stretch>
          </p:blipFill>
          <p:spPr>
            <a:xfrm>
              <a:off x="366712" y="6350"/>
              <a:ext cx="1674813" cy="1658938"/>
            </a:xfrm>
            <a:prstGeom prst="rect">
              <a:avLst/>
            </a:prstGeom>
            <a:ln w="12700" cap="flat">
              <a:noFill/>
              <a:miter lim="400000"/>
              <a:headEnd/>
              <a:tailEnd/>
            </a:ln>
            <a:effectLst/>
          </p:spPr>
        </p:pic>
        <p:sp>
          <p:nvSpPr>
            <p:cNvPr id="1306" name="After transform"/>
            <p:cNvSpPr txBox="1"/>
            <p:nvPr/>
          </p:nvSpPr>
          <p:spPr>
            <a:xfrm>
              <a:off x="2159000" y="1660525"/>
              <a:ext cx="2305050" cy="343491"/>
            </a:xfrm>
            <a:prstGeom prst="rect">
              <a:avLst/>
            </a:prstGeom>
            <a:noFill/>
            <a:ln w="12700" cap="flat">
              <a:noFill/>
              <a:miter lim="400000"/>
            </a:ln>
            <a:effectLst/>
          </p:spPr>
          <p:txBody>
            <a:bodyPr wrap="square" lIns="31089" tIns="31089" rIns="31089" bIns="31089" numCol="1" anchor="ctr">
              <a:spAutoFit/>
            </a:bodyPr>
            <a:lstStyle>
              <a:lvl1pPr algn="ctr">
                <a:defRPr sz="20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After transform</a:t>
              </a:r>
            </a:p>
          </p:txBody>
        </p:sp>
        <p:pic>
          <p:nvPicPr>
            <p:cNvPr id="1307" name="image244.png" descr="image244.png"/>
            <p:cNvPicPr>
              <a:picLocks noChangeAspect="1"/>
            </p:cNvPicPr>
            <p:nvPr/>
          </p:nvPicPr>
          <p:blipFill>
            <a:blip r:embed="rId3"/>
            <a:stretch>
              <a:fillRect/>
            </a:stretch>
          </p:blipFill>
          <p:spPr>
            <a:xfrm>
              <a:off x="2501900" y="0"/>
              <a:ext cx="1682750" cy="1646238"/>
            </a:xfrm>
            <a:prstGeom prst="rect">
              <a:avLst/>
            </a:prstGeom>
            <a:ln w="12700" cap="flat">
              <a:noFill/>
              <a:miter lim="400000"/>
              <a:headEnd/>
              <a:tailEnd/>
            </a:ln>
            <a:effectLst/>
          </p:spPr>
        </p:pic>
        <p:sp>
          <p:nvSpPr>
            <p:cNvPr id="1308" name="1"/>
            <p:cNvSpPr txBox="1"/>
            <p:nvPr/>
          </p:nvSpPr>
          <p:spPr>
            <a:xfrm>
              <a:off x="3997325" y="3679825"/>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grpSp>
          <p:nvGrpSpPr>
            <p:cNvPr id="1316" name="成组"/>
            <p:cNvGrpSpPr/>
            <p:nvPr/>
          </p:nvGrpSpPr>
          <p:grpSpPr>
            <a:xfrm>
              <a:off x="2054224" y="2027237"/>
              <a:ext cx="2124076" cy="1962233"/>
              <a:chOff x="0" y="0"/>
              <a:chExt cx="2124074" cy="1962231"/>
            </a:xfrm>
          </p:grpSpPr>
          <p:sp>
            <p:nvSpPr>
              <p:cNvPr id="1309" name="0"/>
              <p:cNvSpPr txBox="1"/>
              <p:nvPr/>
            </p:nvSpPr>
            <p:spPr>
              <a:xfrm>
                <a:off x="182562" y="1582737"/>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10" name="0.5"/>
              <p:cNvSpPr txBox="1"/>
              <p:nvPr/>
            </p:nvSpPr>
            <p:spPr>
              <a:xfrm>
                <a:off x="0" y="725487"/>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sp>
            <p:nvSpPr>
              <p:cNvPr id="1311" name="1"/>
              <p:cNvSpPr txBox="1"/>
              <p:nvPr/>
            </p:nvSpPr>
            <p:spPr>
              <a:xfrm>
                <a:off x="66675" y="0"/>
                <a:ext cx="546101" cy="319169"/>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312" name="矩形"/>
              <p:cNvSpPr/>
              <p:nvPr/>
            </p:nvSpPr>
            <p:spPr>
              <a:xfrm>
                <a:off x="439737" y="38100"/>
                <a:ext cx="1684338" cy="1584325"/>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313" name="s=kr+b"/>
              <p:cNvSpPr txBox="1"/>
              <p:nvPr/>
            </p:nvSpPr>
            <p:spPr>
              <a:xfrm>
                <a:off x="755650" y="322262"/>
                <a:ext cx="1254125" cy="319170"/>
              </a:xfrm>
              <a:prstGeom prst="rect">
                <a:avLst/>
              </a:prstGeom>
              <a:noFill/>
              <a:ln w="12700" cap="flat">
                <a:noFill/>
                <a:miter lim="400000"/>
              </a:ln>
              <a:effectLst/>
            </p:spPr>
            <p:txBody>
              <a:bodyPr wrap="square" lIns="31089" tIns="31089" rIns="31089" bIns="3108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s=kr+b</a:t>
                </a:r>
              </a:p>
            </p:txBody>
          </p:sp>
          <p:sp>
            <p:nvSpPr>
              <p:cNvPr id="1314" name="线条"/>
              <p:cNvSpPr/>
              <p:nvPr/>
            </p:nvSpPr>
            <p:spPr>
              <a:xfrm flipV="1">
                <a:off x="439737" y="471488"/>
                <a:ext cx="1665288" cy="808038"/>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15" name="0.5"/>
              <p:cNvSpPr txBox="1"/>
              <p:nvPr/>
            </p:nvSpPr>
            <p:spPr>
              <a:xfrm>
                <a:off x="995362" y="1643062"/>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sp>
          <p:nvSpPr>
            <p:cNvPr id="1317" name="Inversed result"/>
            <p:cNvSpPr txBox="1"/>
            <p:nvPr/>
          </p:nvSpPr>
          <p:spPr>
            <a:xfrm>
              <a:off x="4265612" y="1622425"/>
              <a:ext cx="2362201" cy="343491"/>
            </a:xfrm>
            <a:prstGeom prst="rect">
              <a:avLst/>
            </a:prstGeom>
            <a:noFill/>
            <a:ln w="12700" cap="flat">
              <a:noFill/>
              <a:miter lim="400000"/>
            </a:ln>
            <a:effectLst/>
          </p:spPr>
          <p:txBody>
            <a:bodyPr wrap="square" lIns="31089" tIns="31089" rIns="31089" bIns="31089" numCol="1" anchor="ctr">
              <a:spAutoFit/>
            </a:bodyPr>
            <a:lstStyle>
              <a:lvl1pPr algn="ctr">
                <a:defRPr sz="20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Inversed result</a:t>
              </a:r>
            </a:p>
          </p:txBody>
        </p:sp>
        <p:pic>
          <p:nvPicPr>
            <p:cNvPr id="1318" name="image245.png" descr="image245.png"/>
            <p:cNvPicPr>
              <a:picLocks noChangeAspect="1"/>
            </p:cNvPicPr>
            <p:nvPr/>
          </p:nvPicPr>
          <p:blipFill>
            <a:blip r:embed="rId4"/>
            <a:stretch>
              <a:fillRect/>
            </a:stretch>
          </p:blipFill>
          <p:spPr>
            <a:xfrm>
              <a:off x="4665662" y="11112"/>
              <a:ext cx="1684338" cy="1658939"/>
            </a:xfrm>
            <a:prstGeom prst="rect">
              <a:avLst/>
            </a:prstGeom>
            <a:ln w="12700" cap="flat">
              <a:noFill/>
              <a:miter lim="400000"/>
              <a:headEnd/>
              <a:tailEnd/>
            </a:ln>
            <a:effectLst/>
          </p:spPr>
        </p:pic>
        <p:grpSp>
          <p:nvGrpSpPr>
            <p:cNvPr id="1327" name="成组"/>
            <p:cNvGrpSpPr/>
            <p:nvPr/>
          </p:nvGrpSpPr>
          <p:grpSpPr>
            <a:xfrm>
              <a:off x="4292600" y="2028825"/>
              <a:ext cx="2489200" cy="1971757"/>
              <a:chOff x="0" y="0"/>
              <a:chExt cx="2489200" cy="1971756"/>
            </a:xfrm>
          </p:grpSpPr>
          <p:sp>
            <p:nvSpPr>
              <p:cNvPr id="1319" name="0"/>
              <p:cNvSpPr txBox="1"/>
              <p:nvPr/>
            </p:nvSpPr>
            <p:spPr>
              <a:xfrm>
                <a:off x="142875" y="1503362"/>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20" name="0.5"/>
              <p:cNvSpPr txBox="1"/>
              <p:nvPr/>
            </p:nvSpPr>
            <p:spPr>
              <a:xfrm>
                <a:off x="0" y="725487"/>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sp>
            <p:nvSpPr>
              <p:cNvPr id="1321" name="1"/>
              <p:cNvSpPr txBox="1"/>
              <p:nvPr/>
            </p:nvSpPr>
            <p:spPr>
              <a:xfrm>
                <a:off x="66675" y="0"/>
                <a:ext cx="546100" cy="319169"/>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322" name="矩形"/>
              <p:cNvSpPr/>
              <p:nvPr/>
            </p:nvSpPr>
            <p:spPr>
              <a:xfrm>
                <a:off x="439737" y="36512"/>
                <a:ext cx="1685926" cy="1584326"/>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323" name="s=kr+b"/>
              <p:cNvSpPr txBox="1"/>
              <p:nvPr/>
            </p:nvSpPr>
            <p:spPr>
              <a:xfrm>
                <a:off x="857250" y="177800"/>
                <a:ext cx="1252538" cy="319169"/>
              </a:xfrm>
              <a:prstGeom prst="rect">
                <a:avLst/>
              </a:prstGeom>
              <a:noFill/>
              <a:ln w="12700" cap="flat">
                <a:noFill/>
                <a:miter lim="400000"/>
              </a:ln>
              <a:effectLst/>
            </p:spPr>
            <p:txBody>
              <a:bodyPr wrap="square" lIns="31089" tIns="31089" rIns="31089" bIns="31089" numCol="1" anchor="ctr">
                <a:spAutoFit/>
              </a:bodyPr>
              <a:lstStyle>
                <a:lvl1pPr algn="just">
                  <a:defRPr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s=kr+b</a:t>
                </a:r>
              </a:p>
            </p:txBody>
          </p:sp>
          <p:sp>
            <p:nvSpPr>
              <p:cNvPr id="1324" name="线条"/>
              <p:cNvSpPr/>
              <p:nvPr/>
            </p:nvSpPr>
            <p:spPr>
              <a:xfrm>
                <a:off x="439737" y="46037"/>
                <a:ext cx="1695451" cy="1584326"/>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25" name="1"/>
              <p:cNvSpPr txBox="1"/>
              <p:nvPr/>
            </p:nvSpPr>
            <p:spPr>
              <a:xfrm>
                <a:off x="1943100" y="1652587"/>
                <a:ext cx="546100"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1326" name="0.5"/>
              <p:cNvSpPr txBox="1"/>
              <p:nvPr/>
            </p:nvSpPr>
            <p:spPr>
              <a:xfrm>
                <a:off x="996950" y="1643062"/>
                <a:ext cx="544513" cy="319170"/>
              </a:xfrm>
              <a:prstGeom prst="rect">
                <a:avLst/>
              </a:prstGeom>
              <a:noFill/>
              <a:ln w="12700" cap="flat">
                <a:noFill/>
                <a:miter lim="400000"/>
              </a:ln>
              <a:effectLst/>
            </p:spPr>
            <p:txBody>
              <a:bodyPr wrap="square" lIns="31089" tIns="31089" rIns="31089" bIns="31089" numCol="1" anchor="ctr">
                <a:spAutoFit/>
              </a:bodyPr>
              <a:lstStyle>
                <a:lvl1pPr algn="just">
                  <a:defRPr>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0.5</a:t>
                </a:r>
              </a:p>
            </p:txBody>
          </p:sp>
        </p:grpSp>
      </p:grpSp>
    </p:spTree>
    <p:extLst>
      <p:ext uri="{BB962C8B-B14F-4D97-AF65-F5344CB8AC3E}">
        <p14:creationId xmlns:p14="http://schemas.microsoft.com/office/powerpoint/2010/main" val="3017139010"/>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31"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grpSp>
        <p:nvGrpSpPr>
          <p:cNvPr id="1346" name="成组"/>
          <p:cNvGrpSpPr/>
          <p:nvPr/>
        </p:nvGrpSpPr>
        <p:grpSpPr>
          <a:xfrm>
            <a:off x="2393950" y="2208213"/>
            <a:ext cx="4252913" cy="3951993"/>
            <a:chOff x="0" y="0"/>
            <a:chExt cx="4252912" cy="3951992"/>
          </a:xfrm>
        </p:grpSpPr>
        <p:sp>
          <p:nvSpPr>
            <p:cNvPr id="1332" name="线条"/>
            <p:cNvSpPr/>
            <p:nvPr/>
          </p:nvSpPr>
          <p:spPr>
            <a:xfrm>
              <a:off x="-1" y="3536950"/>
              <a:ext cx="3732214" cy="1587"/>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3" name="线条"/>
            <p:cNvSpPr/>
            <p:nvPr/>
          </p:nvSpPr>
          <p:spPr>
            <a:xfrm flipV="1">
              <a:off x="595312" y="131762"/>
              <a:ext cx="1" cy="3643313"/>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4" name="线条"/>
            <p:cNvSpPr/>
            <p:nvPr/>
          </p:nvSpPr>
          <p:spPr>
            <a:xfrm flipV="1">
              <a:off x="1784350" y="682624"/>
              <a:ext cx="950913" cy="2378077"/>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5" name="线条"/>
            <p:cNvSpPr/>
            <p:nvPr/>
          </p:nvSpPr>
          <p:spPr>
            <a:xfrm>
              <a:off x="1784350" y="3060700"/>
              <a:ext cx="1" cy="476250"/>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6" name="线条"/>
            <p:cNvSpPr/>
            <p:nvPr/>
          </p:nvSpPr>
          <p:spPr>
            <a:xfrm flipH="1">
              <a:off x="2735262" y="682625"/>
              <a:ext cx="1" cy="2854325"/>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7" name="线条"/>
            <p:cNvSpPr/>
            <p:nvPr/>
          </p:nvSpPr>
          <p:spPr>
            <a:xfrm flipH="1" flipV="1">
              <a:off x="596122" y="3050538"/>
              <a:ext cx="1189007" cy="9211"/>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8" name="线条"/>
            <p:cNvSpPr/>
            <p:nvPr/>
          </p:nvSpPr>
          <p:spPr>
            <a:xfrm flipH="1" flipV="1">
              <a:off x="596012" y="664495"/>
              <a:ext cx="2139835" cy="22290"/>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39" name="0"/>
            <p:cNvSpPr txBox="1"/>
            <p:nvPr/>
          </p:nvSpPr>
          <p:spPr>
            <a:xfrm>
              <a:off x="212724" y="3530600"/>
              <a:ext cx="446088" cy="421393"/>
            </a:xfrm>
            <a:prstGeom prst="rect">
              <a:avLst/>
            </a:prstGeom>
            <a:noFill/>
            <a:ln w="12700" cap="flat">
              <a:noFill/>
              <a:miter lim="400000"/>
            </a:ln>
            <a:effectLst/>
          </p:spPr>
          <p:txBody>
            <a:bodyPr wrap="square" lIns="45719" tIns="45719" rIns="45719" bIns="45719" numCol="1" anchor="ctr">
              <a:spAutoFit/>
            </a:bodyPr>
            <a:lstStyle>
              <a:lvl1pPr algn="just">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40" name="f(x,y)"/>
            <p:cNvSpPr txBox="1"/>
            <p:nvPr/>
          </p:nvSpPr>
          <p:spPr>
            <a:xfrm>
              <a:off x="3419475" y="3524250"/>
              <a:ext cx="833438" cy="421393"/>
            </a:xfrm>
            <a:prstGeom prst="rect">
              <a:avLst/>
            </a:prstGeom>
            <a:noFill/>
            <a:ln w="12700" cap="flat">
              <a:noFill/>
              <a:miter lim="400000"/>
            </a:ln>
            <a:effectLst/>
          </p:spPr>
          <p:txBody>
            <a:bodyPr wrap="square" lIns="45719" tIns="45719" rIns="45719" bIns="45719" numCol="1" anchor="ctr">
              <a:sp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341" name="g(x,y)"/>
            <p:cNvSpPr txBox="1"/>
            <p:nvPr/>
          </p:nvSpPr>
          <p:spPr>
            <a:xfrm>
              <a:off x="582612" y="0"/>
              <a:ext cx="1020763" cy="421392"/>
            </a:xfrm>
            <a:prstGeom prst="rect">
              <a:avLst/>
            </a:prstGeom>
            <a:noFill/>
            <a:ln w="12700" cap="flat">
              <a:noFill/>
              <a:miter lim="400000"/>
            </a:ln>
            <a:effectLst/>
          </p:spPr>
          <p:txBody>
            <a:bodyPr wrap="square" lIns="45719" tIns="45719" rIns="45719" bIns="45719" numCol="1" anchor="ctr">
              <a:sp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342" name="a"/>
            <p:cNvSpPr txBox="1"/>
            <p:nvPr/>
          </p:nvSpPr>
          <p:spPr>
            <a:xfrm>
              <a:off x="1603375" y="3460750"/>
              <a:ext cx="430213"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343" name="b"/>
            <p:cNvSpPr txBox="1"/>
            <p:nvPr/>
          </p:nvSpPr>
          <p:spPr>
            <a:xfrm>
              <a:off x="2603500" y="3490912"/>
              <a:ext cx="44608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344" name="c"/>
            <p:cNvSpPr txBox="1"/>
            <p:nvPr/>
          </p:nvSpPr>
          <p:spPr>
            <a:xfrm>
              <a:off x="238124" y="2822575"/>
              <a:ext cx="428626"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345" name="d"/>
            <p:cNvSpPr txBox="1"/>
            <p:nvPr/>
          </p:nvSpPr>
          <p:spPr>
            <a:xfrm>
              <a:off x="195262" y="441324"/>
              <a:ext cx="446088" cy="421393"/>
            </a:xfrm>
            <a:prstGeom prst="rect">
              <a:avLst/>
            </a:prstGeom>
            <a:noFill/>
            <a:ln w="12700" cap="flat">
              <a:noFill/>
              <a:miter lim="400000"/>
            </a:ln>
            <a:effectLst/>
          </p:spPr>
          <p:txBody>
            <a:bodyPr wrap="square" lIns="45719" tIns="45719" rIns="45719" bIns="45719" numCol="1" anchor="ctr">
              <a:sp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grpSp>
    </p:spTree>
    <p:extLst>
      <p:ext uri="{BB962C8B-B14F-4D97-AF65-F5344CB8AC3E}">
        <p14:creationId xmlns:p14="http://schemas.microsoft.com/office/powerpoint/2010/main" val="336151620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49"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pic>
        <p:nvPicPr>
          <p:cNvPr id="1350" name="image246.pdf" descr="image246.pdf"/>
          <p:cNvPicPr>
            <a:picLocks noChangeAspect="1"/>
          </p:cNvPicPr>
          <p:nvPr/>
        </p:nvPicPr>
        <p:blipFill>
          <a:blip r:embed="rId3"/>
          <a:stretch>
            <a:fillRect/>
          </a:stretch>
        </p:blipFill>
        <p:spPr>
          <a:xfrm>
            <a:off x="550862" y="2314575"/>
            <a:ext cx="5957889" cy="1493838"/>
          </a:xfrm>
          <a:prstGeom prst="rect">
            <a:avLst/>
          </a:prstGeom>
          <a:ln w="12700">
            <a:miter lim="400000"/>
            <a:headEnd/>
            <a:tailEnd/>
          </a:ln>
        </p:spPr>
      </p:pic>
      <p:grpSp>
        <p:nvGrpSpPr>
          <p:cNvPr id="1353" name="成组"/>
          <p:cNvGrpSpPr/>
          <p:nvPr/>
        </p:nvGrpSpPr>
        <p:grpSpPr>
          <a:xfrm>
            <a:off x="692150" y="3998912"/>
            <a:ext cx="5514975" cy="830998"/>
            <a:chOff x="0" y="0"/>
            <a:chExt cx="5514975" cy="830997"/>
          </a:xfrm>
        </p:grpSpPr>
        <p:sp>
          <p:nvSpPr>
            <p:cNvPr id="1351" name="矩形"/>
            <p:cNvSpPr/>
            <p:nvPr/>
          </p:nvSpPr>
          <p:spPr>
            <a:xfrm>
              <a:off x="0" y="-1"/>
              <a:ext cx="5514975" cy="830999"/>
            </a:xfrm>
            <a:prstGeom prst="rect">
              <a:avLst/>
            </a:prstGeom>
            <a:blipFill rotWithShape="1">
              <a:blip r:embed="rId4"/>
              <a:srcRect/>
              <a:stretch>
                <a:fillRect/>
              </a:stretch>
            </a:blipFill>
            <a:ln w="12700" cap="flat">
              <a:noFill/>
              <a:miter lim="400000"/>
            </a:ln>
            <a:effectLst/>
          </p:spPr>
          <p:txBody>
            <a:bodyPr wrap="square" lIns="45719" tIns="45719" rIns="45719" bIns="45719" numCol="1" anchor="ctr">
              <a:noAutofit/>
            </a:bodyPr>
            <a:lstStyle/>
            <a:p>
              <a:endParaRPr/>
            </a:p>
          </p:txBody>
        </p:sp>
        <p:sp>
          <p:nvSpPr>
            <p:cNvPr id="1352" name="文本"/>
            <p:cNvSpPr txBox="1"/>
            <p:nvPr/>
          </p:nvSpPr>
          <p:spPr>
            <a:xfrm>
              <a:off x="0" y="0"/>
              <a:ext cx="5514975" cy="370840"/>
            </a:xfrm>
            <a:prstGeom prst="rect">
              <a:avLst/>
            </a:prstGeom>
            <a:noFill/>
            <a:ln w="12700" cap="flat">
              <a:noFill/>
              <a:miter lim="400000"/>
            </a:ln>
            <a:effectLst/>
          </p:spPr>
          <p:txBody>
            <a:bodyPr wrap="square" lIns="45719" tIns="45719" rIns="45719" bIns="45719" numCol="1" anchor="ctr">
              <a:spAutoFit/>
            </a:bodyPr>
            <a:lstStyle/>
            <a:p>
              <a:r>
                <a:t> </a:t>
              </a:r>
            </a:p>
          </p:txBody>
        </p:sp>
      </p:grpSp>
      <p:grpSp>
        <p:nvGrpSpPr>
          <p:cNvPr id="1368" name="成组"/>
          <p:cNvGrpSpPr/>
          <p:nvPr/>
        </p:nvGrpSpPr>
        <p:grpSpPr>
          <a:xfrm>
            <a:off x="5718968" y="1893239"/>
            <a:ext cx="3367882" cy="3858040"/>
            <a:chOff x="0" y="0"/>
            <a:chExt cx="3367881" cy="3858038"/>
          </a:xfrm>
        </p:grpSpPr>
        <p:sp>
          <p:nvSpPr>
            <p:cNvPr id="1354" name="线条"/>
            <p:cNvSpPr/>
            <p:nvPr/>
          </p:nvSpPr>
          <p:spPr>
            <a:xfrm>
              <a:off x="0" y="3422629"/>
              <a:ext cx="3367882" cy="1660"/>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5" name="线条"/>
            <p:cNvSpPr/>
            <p:nvPr/>
          </p:nvSpPr>
          <p:spPr>
            <a:xfrm flipV="1">
              <a:off x="537533" y="127747"/>
              <a:ext cx="1" cy="3525492"/>
            </a:xfrm>
            <a:prstGeom prst="line">
              <a:avLst/>
            </a:prstGeom>
            <a:noFill/>
            <a:ln w="3175" cap="flat">
              <a:solidFill>
                <a:srgbClr val="000000"/>
              </a:solidFill>
              <a:prstDash val="solid"/>
              <a:round/>
              <a:tailEnd type="triangle" w="med" len="me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6" name="线条"/>
            <p:cNvSpPr/>
            <p:nvPr/>
          </p:nvSpPr>
          <p:spPr>
            <a:xfrm flipV="1">
              <a:off x="1609283" y="660303"/>
              <a:ext cx="859391" cy="2302769"/>
            </a:xfrm>
            <a:prstGeom prst="line">
              <a:avLst/>
            </a:prstGeom>
            <a:noFill/>
            <a:ln w="317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7" name="线条"/>
            <p:cNvSpPr/>
            <p:nvPr/>
          </p:nvSpPr>
          <p:spPr>
            <a:xfrm>
              <a:off x="1609283" y="2963071"/>
              <a:ext cx="1" cy="459559"/>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8" name="线条"/>
            <p:cNvSpPr/>
            <p:nvPr/>
          </p:nvSpPr>
          <p:spPr>
            <a:xfrm flipH="1">
              <a:off x="2468673" y="660303"/>
              <a:ext cx="1" cy="2762327"/>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59" name="线条"/>
            <p:cNvSpPr/>
            <p:nvPr/>
          </p:nvSpPr>
          <p:spPr>
            <a:xfrm flipH="1" flipV="1">
              <a:off x="537545" y="2954171"/>
              <a:ext cx="1071727" cy="7847"/>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60" name="线条"/>
            <p:cNvSpPr/>
            <p:nvPr/>
          </p:nvSpPr>
          <p:spPr>
            <a:xfrm flipH="1" flipV="1">
              <a:off x="538256" y="644605"/>
              <a:ext cx="1931036" cy="20116"/>
            </a:xfrm>
            <a:prstGeom prst="line">
              <a:avLst/>
            </a:prstGeom>
            <a:noFill/>
            <a:ln w="12700"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361" name="0"/>
            <p:cNvSpPr txBox="1"/>
            <p:nvPr/>
          </p:nvSpPr>
          <p:spPr>
            <a:xfrm>
              <a:off x="192450" y="3417652"/>
              <a:ext cx="401492" cy="440387"/>
            </a:xfrm>
            <a:prstGeom prst="rect">
              <a:avLst/>
            </a:prstGeom>
            <a:noFill/>
            <a:ln w="12700" cap="flat">
              <a:noFill/>
              <a:miter lim="400000"/>
            </a:ln>
            <a:effectLst/>
          </p:spPr>
          <p:txBody>
            <a:bodyPr wrap="square" lIns="45719" tIns="45719" rIns="45719" bIns="45719" numCol="1" anchor="ctr">
              <a:noAutofit/>
            </a:bodyPr>
            <a:lstStyle>
              <a:lvl1pPr algn="just">
                <a:defRPr sz="2400">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362" name="f(x,y)"/>
            <p:cNvSpPr txBox="1"/>
            <p:nvPr/>
          </p:nvSpPr>
          <p:spPr>
            <a:xfrm>
              <a:off x="2554944" y="2880119"/>
              <a:ext cx="751552" cy="798742"/>
            </a:xfrm>
            <a:prstGeom prst="rect">
              <a:avLst/>
            </a:prstGeom>
            <a:noFill/>
            <a:ln w="12700" cap="flat">
              <a:noFill/>
              <a:miter lim="400000"/>
            </a:ln>
            <a:effectLst/>
          </p:spPr>
          <p:txBody>
            <a:bodyPr wrap="square" lIns="45719" tIns="45719" rIns="45719" bIns="45719" numCol="1" anchor="ctr">
              <a:no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363" name="g(x,y)"/>
            <p:cNvSpPr txBox="1"/>
            <p:nvPr/>
          </p:nvSpPr>
          <p:spPr>
            <a:xfrm>
              <a:off x="525920" y="0"/>
              <a:ext cx="920776" cy="440386"/>
            </a:xfrm>
            <a:prstGeom prst="rect">
              <a:avLst/>
            </a:prstGeom>
            <a:noFill/>
            <a:ln w="12700" cap="flat">
              <a:noFill/>
              <a:miter lim="400000"/>
            </a:ln>
            <a:effectLst/>
          </p:spPr>
          <p:txBody>
            <a:bodyPr wrap="square" lIns="45719" tIns="45719" rIns="45719" bIns="45719" numCol="1" anchor="ctr">
              <a:noAutofit/>
            </a:bodyPr>
            <a:lstStyle/>
            <a:p>
              <a:pPr algn="just">
                <a:defRPr sz="2400" i="1">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364" name="a"/>
            <p:cNvSpPr txBox="1"/>
            <p:nvPr/>
          </p:nvSpPr>
          <p:spPr>
            <a:xfrm>
              <a:off x="1446695" y="3349631"/>
              <a:ext cx="388220" cy="440387"/>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365" name="b"/>
            <p:cNvSpPr txBox="1"/>
            <p:nvPr/>
          </p:nvSpPr>
          <p:spPr>
            <a:xfrm>
              <a:off x="2349221" y="3379494"/>
              <a:ext cx="403151" cy="440387"/>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366" name="c"/>
            <p:cNvSpPr txBox="1"/>
            <p:nvPr/>
          </p:nvSpPr>
          <p:spPr>
            <a:xfrm>
              <a:off x="215677" y="2732463"/>
              <a:ext cx="386560" cy="440386"/>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367" name="d"/>
            <p:cNvSpPr txBox="1"/>
            <p:nvPr/>
          </p:nvSpPr>
          <p:spPr>
            <a:xfrm>
              <a:off x="175859" y="426377"/>
              <a:ext cx="403151" cy="440386"/>
            </a:xfrm>
            <a:prstGeom prst="rect">
              <a:avLst/>
            </a:prstGeom>
            <a:noFill/>
            <a:ln w="12700" cap="flat">
              <a:noFill/>
              <a:miter lim="400000"/>
            </a:ln>
            <a:effectLst/>
          </p:spPr>
          <p:txBody>
            <a:bodyPr wrap="square" lIns="45719" tIns="45719" rIns="45719" bIns="45719" numCol="1" anchor="ctr">
              <a:noAutofit/>
            </a:bodyPr>
            <a:lstStyle>
              <a:lvl1pPr algn="just">
                <a:defRPr sz="2400" i="1">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grpSp>
    </p:spTree>
    <p:extLst>
      <p:ext uri="{BB962C8B-B14F-4D97-AF65-F5344CB8AC3E}">
        <p14:creationId xmlns:p14="http://schemas.microsoft.com/office/powerpoint/2010/main" val="251912607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73"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grpSp>
        <p:nvGrpSpPr>
          <p:cNvPr id="1380" name="成组"/>
          <p:cNvGrpSpPr/>
          <p:nvPr/>
        </p:nvGrpSpPr>
        <p:grpSpPr>
          <a:xfrm>
            <a:off x="395066" y="2204864"/>
            <a:ext cx="8569422" cy="4335388"/>
            <a:chOff x="0" y="0"/>
            <a:chExt cx="8569421" cy="4335387"/>
          </a:xfrm>
        </p:grpSpPr>
        <p:pic>
          <p:nvPicPr>
            <p:cNvPr id="1374" name="image235.jpeg" descr="image235.jpeg"/>
            <p:cNvPicPr>
              <a:picLocks noChangeAspect="1"/>
            </p:cNvPicPr>
            <p:nvPr/>
          </p:nvPicPr>
          <p:blipFill>
            <a:blip r:embed="rId2"/>
            <a:stretch>
              <a:fillRect/>
            </a:stretch>
          </p:blipFill>
          <p:spPr>
            <a:xfrm>
              <a:off x="1058425" y="0"/>
              <a:ext cx="3281545" cy="2312054"/>
            </a:xfrm>
            <a:prstGeom prst="rect">
              <a:avLst/>
            </a:prstGeom>
            <a:ln w="12700" cap="flat">
              <a:noFill/>
              <a:miter lim="400000"/>
              <a:headEnd/>
              <a:tailEnd/>
            </a:ln>
            <a:effectLst/>
          </p:spPr>
        </p:pic>
        <p:pic>
          <p:nvPicPr>
            <p:cNvPr id="1375" name="image236.jpeg" descr="image236.jpeg"/>
            <p:cNvPicPr>
              <a:picLocks noChangeAspect="1"/>
            </p:cNvPicPr>
            <p:nvPr/>
          </p:nvPicPr>
          <p:blipFill>
            <a:blip r:embed="rId3"/>
            <a:stretch>
              <a:fillRect/>
            </a:stretch>
          </p:blipFill>
          <p:spPr>
            <a:xfrm>
              <a:off x="4449071" y="1414"/>
              <a:ext cx="3305632" cy="2313468"/>
            </a:xfrm>
            <a:prstGeom prst="rect">
              <a:avLst/>
            </a:prstGeom>
            <a:ln w="12700" cap="flat">
              <a:noFill/>
              <a:miter lim="400000"/>
              <a:headEnd/>
              <a:tailEnd/>
            </a:ln>
            <a:effectLst/>
          </p:spPr>
        </p:pic>
        <p:pic>
          <p:nvPicPr>
            <p:cNvPr id="1376" name="image237.jpeg" descr="image237.jpeg"/>
            <p:cNvPicPr>
              <a:picLocks noChangeAspect="1"/>
            </p:cNvPicPr>
            <p:nvPr/>
          </p:nvPicPr>
          <p:blipFill>
            <a:blip r:embed="rId4"/>
            <a:stretch>
              <a:fillRect/>
            </a:stretch>
          </p:blipFill>
          <p:spPr>
            <a:xfrm>
              <a:off x="1058425" y="2320537"/>
              <a:ext cx="3268793" cy="1428242"/>
            </a:xfrm>
            <a:prstGeom prst="rect">
              <a:avLst/>
            </a:prstGeom>
            <a:ln w="12700" cap="flat">
              <a:noFill/>
              <a:miter lim="400000"/>
              <a:headEnd/>
              <a:tailEnd/>
            </a:ln>
            <a:effectLst/>
          </p:spPr>
        </p:pic>
        <p:pic>
          <p:nvPicPr>
            <p:cNvPr id="1377" name="image238.jpeg" descr="image238.jpeg"/>
            <p:cNvPicPr>
              <a:picLocks noChangeAspect="1"/>
            </p:cNvPicPr>
            <p:nvPr/>
          </p:nvPicPr>
          <p:blipFill>
            <a:blip r:embed="rId5"/>
            <a:stretch>
              <a:fillRect/>
            </a:stretch>
          </p:blipFill>
          <p:spPr>
            <a:xfrm>
              <a:off x="4449071" y="2299326"/>
              <a:ext cx="3305632" cy="1443797"/>
            </a:xfrm>
            <a:prstGeom prst="rect">
              <a:avLst/>
            </a:prstGeom>
            <a:ln w="12700" cap="flat">
              <a:noFill/>
              <a:miter lim="400000"/>
              <a:headEnd/>
              <a:tailEnd/>
            </a:ln>
            <a:effectLst/>
          </p:spPr>
        </p:pic>
        <p:sp>
          <p:nvSpPr>
            <p:cNvPr id="1378" name="矩形"/>
            <p:cNvSpPr/>
            <p:nvPr/>
          </p:nvSpPr>
          <p:spPr>
            <a:xfrm>
              <a:off x="-1" y="3945096"/>
              <a:ext cx="8569422" cy="390292"/>
            </a:xfrm>
            <a:prstGeom prst="rect">
              <a:avLst/>
            </a:prstGeom>
            <a:solidFill>
              <a:srgbClr val="02FDFF"/>
            </a:solidFill>
            <a:ln w="9525" cap="flat">
              <a:solidFill>
                <a:srgbClr val="FF3300"/>
              </a:solidFill>
              <a:prstDash val="solid"/>
              <a:miter lim="400000"/>
            </a:ln>
            <a:effectLst/>
          </p:spPr>
          <p:txBody>
            <a:bodyPr wrap="square" lIns="45719" tIns="45719" rIns="45719" bIns="45719" numCol="1" anchor="ctr">
              <a:noAutofit/>
            </a:bodyPr>
            <a:lstStyle/>
            <a:p>
              <a:pPr algn="ctr">
                <a:defRPr b="1">
                  <a:latin typeface="+mj-lt"/>
                  <a:ea typeface="+mj-ea"/>
                  <a:cs typeface="+mj-cs"/>
                  <a:sym typeface="Helvetica"/>
                </a:defRPr>
              </a:pPr>
              <a:endParaRPr/>
            </a:p>
          </p:txBody>
        </p:sp>
        <p:sp>
          <p:nvSpPr>
            <p:cNvPr id="1379" name="(a) Original image and its histogram  (b) Contrast stretched image and its histogram"/>
            <p:cNvSpPr/>
            <p:nvPr/>
          </p:nvSpPr>
          <p:spPr>
            <a:xfrm>
              <a:off x="0" y="4155916"/>
              <a:ext cx="856942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p>
              <a:pPr algn="ctr">
                <a:defRPr sz="1600" b="1">
                  <a:latin typeface="+mj-lt"/>
                  <a:ea typeface="+mj-ea"/>
                  <a:cs typeface="+mj-cs"/>
                  <a:sym typeface="Helvetica"/>
                </a:defRPr>
              </a:pPr>
              <a:r>
                <a:t>(a) Original image and its histogram  (b) Contrast stretched image and its histogram</a:t>
              </a:r>
            </a:p>
          </p:txBody>
        </p:sp>
      </p:grpSp>
    </p:spTree>
    <p:extLst>
      <p:ext uri="{BB962C8B-B14F-4D97-AF65-F5344CB8AC3E}">
        <p14:creationId xmlns:p14="http://schemas.microsoft.com/office/powerpoint/2010/main" val="2065642712"/>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83" name="Linear grayscale transform—Contrast stretching"/>
          <p:cNvSpPr txBox="1">
            <a:spLocks noGrp="1"/>
          </p:cNvSpPr>
          <p:nvPr>
            <p:ph type="body" sz="quarter" idx="1"/>
          </p:nvPr>
        </p:nvSpPr>
        <p:spPr>
          <a:xfrm>
            <a:off x="457199" y="1600200"/>
            <a:ext cx="8348665" cy="592139"/>
          </a:xfrm>
          <a:prstGeom prst="rect">
            <a:avLst/>
          </a:prstGeom>
        </p:spPr>
        <p:txBody>
          <a:bodyPr/>
          <a:lstStyle>
            <a:lvl1pPr marL="300990" indent="-189230" defTabSz="859790">
              <a:lnSpc>
                <a:spcPct val="90000"/>
              </a:lnSpc>
              <a:buSzTx/>
              <a:buFont typeface="Wingdings 2" panose="05020102010507070707"/>
              <a:buNone/>
              <a:defRPr sz="3010">
                <a:solidFill>
                  <a:srgbClr val="3366CC"/>
                </a:solidFill>
              </a:defRPr>
            </a:lvl1pPr>
          </a:lstStyle>
          <a:p>
            <a:r>
              <a:t>Linear grayscale transform—Contrast stretching</a:t>
            </a:r>
          </a:p>
        </p:txBody>
      </p:sp>
      <p:grpSp>
        <p:nvGrpSpPr>
          <p:cNvPr id="1396" name="成组"/>
          <p:cNvGrpSpPr/>
          <p:nvPr/>
        </p:nvGrpSpPr>
        <p:grpSpPr>
          <a:xfrm>
            <a:off x="0" y="2125663"/>
            <a:ext cx="9144000" cy="4491037"/>
            <a:chOff x="0" y="0"/>
            <a:chExt cx="9144000" cy="4491036"/>
          </a:xfrm>
        </p:grpSpPr>
        <p:grpSp>
          <p:nvGrpSpPr>
            <p:cNvPr id="1392" name="成组"/>
            <p:cNvGrpSpPr/>
            <p:nvPr/>
          </p:nvGrpSpPr>
          <p:grpSpPr>
            <a:xfrm>
              <a:off x="1069975" y="0"/>
              <a:ext cx="7223125" cy="3893352"/>
              <a:chOff x="0" y="0"/>
              <a:chExt cx="7223125" cy="3893351"/>
            </a:xfrm>
          </p:grpSpPr>
          <p:pic>
            <p:nvPicPr>
              <p:cNvPr id="1384" name="image248.png" descr="image248.png"/>
              <p:cNvPicPr>
                <a:picLocks noChangeAspect="1"/>
              </p:cNvPicPr>
              <p:nvPr/>
            </p:nvPicPr>
            <p:blipFill>
              <a:blip r:embed="rId2"/>
              <a:stretch>
                <a:fillRect/>
              </a:stretch>
            </p:blipFill>
            <p:spPr>
              <a:xfrm>
                <a:off x="0" y="0"/>
                <a:ext cx="1289050" cy="3669499"/>
              </a:xfrm>
              <a:prstGeom prst="rect">
                <a:avLst/>
              </a:prstGeom>
              <a:ln w="12700" cap="flat">
                <a:noFill/>
                <a:miter lim="400000"/>
                <a:headEnd/>
                <a:tailEnd/>
              </a:ln>
              <a:effectLst/>
            </p:spPr>
          </p:pic>
          <p:pic>
            <p:nvPicPr>
              <p:cNvPr id="1385" name="image249.png" descr="image249.png"/>
              <p:cNvPicPr>
                <a:picLocks noChangeAspect="1"/>
              </p:cNvPicPr>
              <p:nvPr/>
            </p:nvPicPr>
            <p:blipFill>
              <a:blip r:embed="rId3"/>
              <a:stretch>
                <a:fillRect/>
              </a:stretch>
            </p:blipFill>
            <p:spPr>
              <a:xfrm>
                <a:off x="3454400" y="0"/>
                <a:ext cx="3736975" cy="1518968"/>
              </a:xfrm>
              <a:prstGeom prst="rect">
                <a:avLst/>
              </a:prstGeom>
              <a:ln w="12700" cap="flat">
                <a:noFill/>
                <a:miter lim="400000"/>
                <a:headEnd/>
                <a:tailEnd/>
              </a:ln>
              <a:effectLst/>
            </p:spPr>
          </p:pic>
          <p:pic>
            <p:nvPicPr>
              <p:cNvPr id="1386" name="image250.png" descr="image250.png"/>
              <p:cNvPicPr>
                <a:picLocks noChangeAspect="1"/>
              </p:cNvPicPr>
              <p:nvPr/>
            </p:nvPicPr>
            <p:blipFill>
              <a:blip r:embed="rId4"/>
              <a:stretch>
                <a:fillRect/>
              </a:stretch>
            </p:blipFill>
            <p:spPr>
              <a:xfrm>
                <a:off x="1714500" y="0"/>
                <a:ext cx="1290638" cy="3669499"/>
              </a:xfrm>
              <a:prstGeom prst="rect">
                <a:avLst/>
              </a:prstGeom>
              <a:ln w="12700" cap="flat">
                <a:noFill/>
                <a:miter lim="400000"/>
                <a:headEnd/>
                <a:tailEnd/>
              </a:ln>
              <a:effectLst/>
            </p:spPr>
          </p:pic>
          <p:pic>
            <p:nvPicPr>
              <p:cNvPr id="1387" name="image251.png" descr="image251.png"/>
              <p:cNvPicPr>
                <a:picLocks noChangeAspect="1"/>
              </p:cNvPicPr>
              <p:nvPr/>
            </p:nvPicPr>
            <p:blipFill>
              <a:blip r:embed="rId5"/>
              <a:stretch>
                <a:fillRect/>
              </a:stretch>
            </p:blipFill>
            <p:spPr>
              <a:xfrm>
                <a:off x="3486150" y="2032112"/>
                <a:ext cx="3736975" cy="1504349"/>
              </a:xfrm>
              <a:prstGeom prst="rect">
                <a:avLst/>
              </a:prstGeom>
              <a:ln w="12700" cap="flat">
                <a:noFill/>
                <a:miter lim="400000"/>
                <a:headEnd/>
                <a:tailEnd/>
              </a:ln>
              <a:effectLst/>
            </p:spPr>
          </p:pic>
          <p:sp>
            <p:nvSpPr>
              <p:cNvPr id="1388" name="(a)"/>
              <p:cNvSpPr/>
              <p:nvPr/>
            </p:nvSpPr>
            <p:spPr>
              <a:xfrm>
                <a:off x="101599" y="3893351"/>
                <a:ext cx="103663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389" name="(b)"/>
              <p:cNvSpPr/>
              <p:nvPr/>
            </p:nvSpPr>
            <p:spPr>
              <a:xfrm>
                <a:off x="1838325" y="3893351"/>
                <a:ext cx="10382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390" name="(d)"/>
              <p:cNvSpPr/>
              <p:nvPr/>
            </p:nvSpPr>
            <p:spPr>
              <a:xfrm>
                <a:off x="4727575" y="3893351"/>
                <a:ext cx="10382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sp>
            <p:nvSpPr>
              <p:cNvPr id="1391" name="(c)"/>
              <p:cNvSpPr/>
              <p:nvPr/>
            </p:nvSpPr>
            <p:spPr>
              <a:xfrm>
                <a:off x="4727575" y="1742821"/>
                <a:ext cx="103822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lvl1pPr algn="ctr">
                  <a:defRPr sz="2400">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grpSp>
        <p:grpSp>
          <p:nvGrpSpPr>
            <p:cNvPr id="1395" name="成组"/>
            <p:cNvGrpSpPr/>
            <p:nvPr/>
          </p:nvGrpSpPr>
          <p:grpSpPr>
            <a:xfrm>
              <a:off x="0" y="4151312"/>
              <a:ext cx="9144000" cy="339725"/>
              <a:chOff x="0" y="0"/>
              <a:chExt cx="9144000" cy="339724"/>
            </a:xfrm>
          </p:grpSpPr>
          <p:sp>
            <p:nvSpPr>
              <p:cNvPr id="1393" name="矩形"/>
              <p:cNvSpPr/>
              <p:nvPr/>
            </p:nvSpPr>
            <p:spPr>
              <a:xfrm>
                <a:off x="0" y="0"/>
                <a:ext cx="9144000" cy="339725"/>
              </a:xfrm>
              <a:prstGeom prst="rect">
                <a:avLst/>
              </a:prstGeom>
              <a:solidFill>
                <a:srgbClr val="02FDFF"/>
              </a:solidFill>
              <a:ln w="9525" cap="flat">
                <a:solidFill>
                  <a:srgbClr val="FF3300"/>
                </a:solidFill>
                <a:prstDash val="solid"/>
                <a:miter lim="400000"/>
              </a:ln>
              <a:effectLst/>
            </p:spPr>
            <p:txBody>
              <a:bodyPr wrap="square" lIns="45719" tIns="45719" rIns="45719" bIns="45719" numCol="1" anchor="ctr">
                <a:noAutofit/>
              </a:bodyPr>
              <a:lstStyle/>
              <a:p>
                <a:pPr algn="ctr">
                  <a:defRPr>
                    <a:latin typeface="Times New Roman" panose="02020603050405020304"/>
                    <a:ea typeface="Times New Roman" panose="02020603050405020304"/>
                    <a:cs typeface="Times New Roman" panose="02020603050405020304"/>
                    <a:sym typeface="Times New Roman" panose="02020603050405020304"/>
                  </a:defRPr>
                </a:pPr>
                <a:endParaRPr/>
              </a:p>
            </p:txBody>
          </p:sp>
          <p:sp>
            <p:nvSpPr>
              <p:cNvPr id="1394" name="(a)Original image，(b) Contrast stretched image, (c) and (d) are the corresponding histogram"/>
              <p:cNvSpPr/>
              <p:nvPr/>
            </p:nvSpPr>
            <p:spPr>
              <a:xfrm>
                <a:off x="0" y="204470"/>
                <a:ext cx="914400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p:spPr>
            <p:txBody>
              <a:bodyPr wrap="square" lIns="45719" tIns="45719" rIns="45719" bIns="45719" numCol="1" anchor="ctr">
                <a:spAutoFit/>
              </a:bodyPr>
              <a:lstStyle/>
              <a:p>
                <a:pPr algn="ctr">
                  <a:defRPr>
                    <a:latin typeface="Times New Roman" panose="02020603050405020304"/>
                    <a:ea typeface="Times New Roman" panose="02020603050405020304"/>
                    <a:cs typeface="Times New Roman" panose="02020603050405020304"/>
                    <a:sym typeface="Times New Roman" panose="02020603050405020304"/>
                  </a:defRPr>
                </a:pPr>
                <a:r>
                  <a:t>(a)Original image</a:t>
                </a:r>
                <a:r>
                  <a:rPr>
                    <a:latin typeface="+mj-lt"/>
                    <a:ea typeface="+mj-ea"/>
                    <a:cs typeface="+mj-cs"/>
                    <a:sym typeface="Helvetica"/>
                  </a:rPr>
                  <a:t>，</a:t>
                </a:r>
                <a:r>
                  <a:t>(b) Contrast stretched image, (c) and (d) are the corresponding histogram</a:t>
                </a:r>
              </a:p>
            </p:txBody>
          </p:sp>
        </p:grpSp>
      </p:grpSp>
    </p:spTree>
    <p:extLst>
      <p:ext uri="{BB962C8B-B14F-4D97-AF65-F5344CB8AC3E}">
        <p14:creationId xmlns:p14="http://schemas.microsoft.com/office/powerpoint/2010/main" val="61978821"/>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399" name="Piecewise 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sz="2900">
                <a:solidFill>
                  <a:srgbClr val="3366CC"/>
                </a:solidFill>
              </a:defRPr>
            </a:lvl1pPr>
          </a:lstStyle>
          <a:p>
            <a:r>
              <a:t>Piecewise linear grayscale transform</a:t>
            </a:r>
          </a:p>
        </p:txBody>
      </p:sp>
      <p:sp>
        <p:nvSpPr>
          <p:cNvPr id="1400" name="Linear grayscale transform by using a piecewise function, which strengthen the region of interest, weaken the region of no-interest."/>
          <p:cNvSpPr txBox="1"/>
          <p:nvPr/>
        </p:nvSpPr>
        <p:spPr>
          <a:xfrm>
            <a:off x="971550" y="2562225"/>
            <a:ext cx="6978551" cy="1205866"/>
          </a:xfrm>
          <a:prstGeom prst="rect">
            <a:avLst/>
          </a:prstGeom>
          <a:solidFill>
            <a:srgbClr val="02FDFF"/>
          </a:solidFill>
          <a:ln>
            <a:solidFill>
              <a:srgbClr val="FF3300"/>
            </a:solidFill>
            <a:miter lim="400000"/>
          </a:ln>
        </p:spPr>
        <p:txBody>
          <a:bodyPr lIns="45719" rIns="45719" anchor="ctr">
            <a:spAutoFit/>
          </a:bodyPr>
          <a:lstStyle>
            <a:lvl1pPr>
              <a:defRPr sz="2400">
                <a:solidFill>
                  <a:srgbClr val="0432FF"/>
                </a:solidFill>
              </a:defRPr>
            </a:lvl1pPr>
          </a:lstStyle>
          <a:p>
            <a:r>
              <a:t>       Linear grayscale transform by using a piecewise function, which strengthen the region of interest, weaken the region of no-interest.</a:t>
            </a:r>
          </a:p>
        </p:txBody>
      </p:sp>
    </p:spTree>
    <p:extLst>
      <p:ext uri="{BB962C8B-B14F-4D97-AF65-F5344CB8AC3E}">
        <p14:creationId xmlns:p14="http://schemas.microsoft.com/office/powerpoint/2010/main" val="71199871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405" name="Piecewise 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Piecewise linear grayscale transform</a:t>
            </a:r>
          </a:p>
        </p:txBody>
      </p:sp>
      <p:grpSp>
        <p:nvGrpSpPr>
          <p:cNvPr id="1435" name="成组"/>
          <p:cNvGrpSpPr/>
          <p:nvPr/>
        </p:nvGrpSpPr>
        <p:grpSpPr>
          <a:xfrm>
            <a:off x="3440434" y="2004715"/>
            <a:ext cx="5380038" cy="4551934"/>
            <a:chOff x="0" y="0"/>
            <a:chExt cx="5380036" cy="4551933"/>
          </a:xfrm>
        </p:grpSpPr>
        <p:sp>
          <p:nvSpPr>
            <p:cNvPr id="1406" name="矩形"/>
            <p:cNvSpPr/>
            <p:nvPr/>
          </p:nvSpPr>
          <p:spPr>
            <a:xfrm>
              <a:off x="587492" y="429505"/>
              <a:ext cx="3807318" cy="3733627"/>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407" name="线条"/>
            <p:cNvSpPr/>
            <p:nvPr/>
          </p:nvSpPr>
          <p:spPr>
            <a:xfrm>
              <a:off x="576866" y="2285580"/>
              <a:ext cx="116892" cy="920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08" name="线条"/>
            <p:cNvSpPr/>
            <p:nvPr/>
          </p:nvSpPr>
          <p:spPr>
            <a:xfrm>
              <a:off x="576866" y="3219754"/>
              <a:ext cx="116892"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09" name="线条"/>
            <p:cNvSpPr/>
            <p:nvPr/>
          </p:nvSpPr>
          <p:spPr>
            <a:xfrm>
              <a:off x="576866" y="1351407"/>
              <a:ext cx="116892" cy="10738"/>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0" name="线条"/>
            <p:cNvSpPr/>
            <p:nvPr/>
          </p:nvSpPr>
          <p:spPr>
            <a:xfrm>
              <a:off x="4256665" y="1351407"/>
              <a:ext cx="116892" cy="10738"/>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1" name="线条"/>
            <p:cNvSpPr/>
            <p:nvPr/>
          </p:nvSpPr>
          <p:spPr>
            <a:xfrm>
              <a:off x="4267292" y="2285580"/>
              <a:ext cx="116892" cy="920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2" name="线条"/>
            <p:cNvSpPr/>
            <p:nvPr/>
          </p:nvSpPr>
          <p:spPr>
            <a:xfrm>
              <a:off x="4267292" y="3219754"/>
              <a:ext cx="116892" cy="9204"/>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3" name="线条"/>
            <p:cNvSpPr/>
            <p:nvPr/>
          </p:nvSpPr>
          <p:spPr>
            <a:xfrm>
              <a:off x="2480525" y="418767"/>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4" name="线条"/>
            <p:cNvSpPr/>
            <p:nvPr/>
          </p:nvSpPr>
          <p:spPr>
            <a:xfrm>
              <a:off x="3432354" y="450980"/>
              <a:ext cx="1" cy="70562"/>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5" name="线条"/>
            <p:cNvSpPr/>
            <p:nvPr/>
          </p:nvSpPr>
          <p:spPr>
            <a:xfrm>
              <a:off x="3432354" y="4069561"/>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6" name="线条"/>
            <p:cNvSpPr/>
            <p:nvPr/>
          </p:nvSpPr>
          <p:spPr>
            <a:xfrm>
              <a:off x="2469898" y="4069561"/>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7" name="线条"/>
            <p:cNvSpPr/>
            <p:nvPr/>
          </p:nvSpPr>
          <p:spPr>
            <a:xfrm>
              <a:off x="1528695" y="4069561"/>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8" name="线条"/>
            <p:cNvSpPr/>
            <p:nvPr/>
          </p:nvSpPr>
          <p:spPr>
            <a:xfrm>
              <a:off x="1528695" y="418767"/>
              <a:ext cx="1" cy="72096"/>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19" name="Mg"/>
            <p:cNvSpPr txBox="1"/>
            <p:nvPr/>
          </p:nvSpPr>
          <p:spPr>
            <a:xfrm>
              <a:off x="0" y="246965"/>
              <a:ext cx="762071" cy="479305"/>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g</a:t>
              </a:r>
            </a:p>
          </p:txBody>
        </p:sp>
        <p:sp>
          <p:nvSpPr>
            <p:cNvPr id="1420" name="0"/>
            <p:cNvSpPr txBox="1"/>
            <p:nvPr/>
          </p:nvSpPr>
          <p:spPr>
            <a:xfrm>
              <a:off x="211011" y="4041950"/>
              <a:ext cx="479710" cy="421393"/>
            </a:xfrm>
            <a:prstGeom prst="rect">
              <a:avLst/>
            </a:prstGeom>
            <a:noFill/>
            <a:ln w="12700" cap="flat">
              <a:noFill/>
              <a:miter lim="400000"/>
            </a:ln>
            <a:effectLst/>
          </p:spPr>
          <p:txBody>
            <a:bodyPr wrap="square" lIns="45719" tIns="45719" rIns="45719" bIns="45719" numCol="1" anchor="ctr">
              <a:spAutoFit/>
            </a:bodyPr>
            <a:lstStyle>
              <a:lvl1pPr algn="just">
                <a:defRPr sz="24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21" name="f(x,y)"/>
            <p:cNvSpPr txBox="1"/>
            <p:nvPr/>
          </p:nvSpPr>
          <p:spPr>
            <a:xfrm>
              <a:off x="4581532" y="3842537"/>
              <a:ext cx="798505" cy="421393"/>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422" name="线条"/>
            <p:cNvSpPr/>
            <p:nvPr/>
          </p:nvSpPr>
          <p:spPr>
            <a:xfrm flipV="1">
              <a:off x="576866" y="3692210"/>
              <a:ext cx="1366263" cy="457117"/>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3" name="线条"/>
            <p:cNvSpPr/>
            <p:nvPr/>
          </p:nvSpPr>
          <p:spPr>
            <a:xfrm flipV="1">
              <a:off x="1943128" y="891223"/>
              <a:ext cx="1141589" cy="2785648"/>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4" name="线条"/>
            <p:cNvSpPr/>
            <p:nvPr/>
          </p:nvSpPr>
          <p:spPr>
            <a:xfrm flipV="1">
              <a:off x="3071053" y="432573"/>
              <a:ext cx="1294914" cy="44331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5" name="g(x,y)"/>
            <p:cNvSpPr txBox="1"/>
            <p:nvPr/>
          </p:nvSpPr>
          <p:spPr>
            <a:xfrm>
              <a:off x="289951" y="0"/>
              <a:ext cx="796987" cy="421392"/>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426" name="线条"/>
            <p:cNvSpPr/>
            <p:nvPr/>
          </p:nvSpPr>
          <p:spPr>
            <a:xfrm>
              <a:off x="1923393" y="3698346"/>
              <a:ext cx="1" cy="457117"/>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7" name="线条"/>
            <p:cNvSpPr/>
            <p:nvPr/>
          </p:nvSpPr>
          <p:spPr>
            <a:xfrm>
              <a:off x="3083198" y="869747"/>
              <a:ext cx="1519" cy="3285715"/>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28" name="a"/>
            <p:cNvSpPr txBox="1"/>
            <p:nvPr/>
          </p:nvSpPr>
          <p:spPr>
            <a:xfrm>
              <a:off x="1745779" y="4072629"/>
              <a:ext cx="759035"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429" name="b"/>
            <p:cNvSpPr txBox="1"/>
            <p:nvPr/>
          </p:nvSpPr>
          <p:spPr>
            <a:xfrm>
              <a:off x="2904066" y="4072629"/>
              <a:ext cx="760553"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430" name="线条"/>
            <p:cNvSpPr/>
            <p:nvPr/>
          </p:nvSpPr>
          <p:spPr>
            <a:xfrm flipH="1">
              <a:off x="581420" y="3698345"/>
              <a:ext cx="1341974"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31" name="线条"/>
            <p:cNvSpPr/>
            <p:nvPr/>
          </p:nvSpPr>
          <p:spPr>
            <a:xfrm flipH="1" flipV="1">
              <a:off x="581420" y="883553"/>
              <a:ext cx="2501779"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32" name="c"/>
            <p:cNvSpPr txBox="1"/>
            <p:nvPr/>
          </p:nvSpPr>
          <p:spPr>
            <a:xfrm>
              <a:off x="204939" y="3459050"/>
              <a:ext cx="760553"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433" name="d"/>
            <p:cNvSpPr txBox="1"/>
            <p:nvPr/>
          </p:nvSpPr>
          <p:spPr>
            <a:xfrm>
              <a:off x="204939" y="616646"/>
              <a:ext cx="760553" cy="421393"/>
            </a:xfrm>
            <a:prstGeom prst="rect">
              <a:avLst/>
            </a:prstGeom>
            <a:noFill/>
            <a:ln w="12700" cap="flat">
              <a:noFill/>
              <a:miter lim="400000"/>
            </a:ln>
            <a:effectLst/>
          </p:spPr>
          <p:txBody>
            <a:bodyPr wrap="square" lIns="45719" tIns="45719" rIns="45719" bIns="45719" numCol="1" anchor="ctr">
              <a:spAutoFit/>
            </a:bodyPr>
            <a:lstStyle>
              <a:lvl1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sp>
          <p:nvSpPr>
            <p:cNvPr id="1434" name="Mf"/>
            <p:cNvSpPr txBox="1"/>
            <p:nvPr/>
          </p:nvSpPr>
          <p:spPr>
            <a:xfrm>
              <a:off x="4077533" y="4072629"/>
              <a:ext cx="760553" cy="479305"/>
            </a:xfrm>
            <a:prstGeom prst="rect">
              <a:avLst/>
            </a:prstGeom>
            <a:noFill/>
            <a:ln w="12700" cap="flat">
              <a:noFill/>
              <a:miter lim="400000"/>
            </a:ln>
            <a:effectLst/>
          </p:spPr>
          <p:txBody>
            <a:bodyPr wrap="square" lIns="45719" tIns="45719" rIns="45719" bIns="45719" numCol="1" anchor="ctr">
              <a:spAutoFit/>
            </a:bodyPr>
            <a:lstStyle/>
            <a:p>
              <a:pPr algn="just">
                <a:defRPr sz="24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f</a:t>
              </a:r>
            </a:p>
          </p:txBody>
        </p:sp>
      </p:grpSp>
    </p:spTree>
    <p:extLst>
      <p:ext uri="{BB962C8B-B14F-4D97-AF65-F5344CB8AC3E}">
        <p14:creationId xmlns:p14="http://schemas.microsoft.com/office/powerpoint/2010/main" val="252105122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 name="Linear histogram transform"/>
          <p:cNvSpPr txBox="1">
            <a:spLocks noGrp="1"/>
          </p:cNvSpPr>
          <p:nvPr>
            <p:ph type="title"/>
          </p:nvPr>
        </p:nvSpPr>
        <p:spPr>
          <a:prstGeom prst="rect">
            <a:avLst/>
          </a:prstGeom>
        </p:spPr>
        <p:txBody>
          <a:bodyPr/>
          <a:lstStyle>
            <a:lvl1pPr>
              <a:defRPr sz="3600"/>
            </a:lvl1pPr>
          </a:lstStyle>
          <a:p>
            <a:r>
              <a:t>Linear histogram transform</a:t>
            </a:r>
          </a:p>
        </p:txBody>
      </p:sp>
      <p:sp>
        <p:nvSpPr>
          <p:cNvPr id="1438" name="Piecewise linear grayscale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Piecewise linear grayscale transform</a:t>
            </a:r>
          </a:p>
        </p:txBody>
      </p:sp>
      <p:pic>
        <p:nvPicPr>
          <p:cNvPr id="1439" name="image252.pdf" descr="image252.pdf"/>
          <p:cNvPicPr>
            <a:picLocks noChangeAspect="1"/>
          </p:cNvPicPr>
          <p:nvPr/>
        </p:nvPicPr>
        <p:blipFill>
          <a:blip r:embed="rId2"/>
          <a:stretch>
            <a:fillRect/>
          </a:stretch>
        </p:blipFill>
        <p:spPr>
          <a:xfrm>
            <a:off x="485775" y="2497138"/>
            <a:ext cx="5813425" cy="2303462"/>
          </a:xfrm>
          <a:prstGeom prst="rect">
            <a:avLst/>
          </a:prstGeom>
          <a:ln w="12700">
            <a:miter lim="400000"/>
            <a:headEnd/>
            <a:tailEnd/>
          </a:ln>
        </p:spPr>
      </p:pic>
      <p:grpSp>
        <p:nvGrpSpPr>
          <p:cNvPr id="1442" name="成组"/>
          <p:cNvGrpSpPr/>
          <p:nvPr/>
        </p:nvGrpSpPr>
        <p:grpSpPr>
          <a:xfrm>
            <a:off x="301625" y="4900612"/>
            <a:ext cx="3855543" cy="694632"/>
            <a:chOff x="0" y="0"/>
            <a:chExt cx="3855542" cy="694630"/>
          </a:xfrm>
        </p:grpSpPr>
        <p:sp>
          <p:nvSpPr>
            <p:cNvPr id="1440" name="矩形"/>
            <p:cNvSpPr/>
            <p:nvPr/>
          </p:nvSpPr>
          <p:spPr>
            <a:xfrm>
              <a:off x="0" y="0"/>
              <a:ext cx="3855543" cy="694631"/>
            </a:xfrm>
            <a:prstGeom prst="rect">
              <a:avLst/>
            </a:prstGeom>
            <a:blipFill rotWithShape="1">
              <a:blip r:embed="rId3"/>
              <a:srcRect/>
              <a:stretch>
                <a:fillRect/>
              </a:stretch>
            </a:blipFill>
            <a:ln w="12700" cap="flat">
              <a:noFill/>
              <a:miter lim="400000"/>
            </a:ln>
            <a:effectLst/>
          </p:spPr>
          <p:txBody>
            <a:bodyPr wrap="square" lIns="45719" tIns="45719" rIns="45719" bIns="45719" numCol="1" anchor="ctr">
              <a:noAutofit/>
            </a:bodyPr>
            <a:lstStyle/>
            <a:p>
              <a:endParaRPr/>
            </a:p>
          </p:txBody>
        </p:sp>
        <p:sp>
          <p:nvSpPr>
            <p:cNvPr id="1441" name="矩形"/>
            <p:cNvSpPr txBox="1"/>
            <p:nvPr/>
          </p:nvSpPr>
          <p:spPr>
            <a:xfrm>
              <a:off x="0" y="0"/>
              <a:ext cx="3855543" cy="557974"/>
            </a:xfrm>
            <a:prstGeom prst="rect">
              <a:avLst/>
            </a:prstGeom>
            <a:noFill/>
            <a:ln w="12700" cap="flat">
              <a:noFill/>
              <a:miter lim="400000"/>
            </a:ln>
            <a:effectLst/>
          </p:spPr>
          <p:txBody>
            <a:bodyPr wrap="square" lIns="45719" tIns="45719" rIns="45719" bIns="45719" numCol="1" anchor="ctr">
              <a:noAutofit/>
            </a:bodyPr>
            <a:lstStyle/>
            <a:p>
              <a:r>
                <a:t> </a:t>
              </a:r>
            </a:p>
          </p:txBody>
        </p:sp>
      </p:grpSp>
      <p:grpSp>
        <p:nvGrpSpPr>
          <p:cNvPr id="1472" name="成组"/>
          <p:cNvGrpSpPr/>
          <p:nvPr/>
        </p:nvGrpSpPr>
        <p:grpSpPr>
          <a:xfrm>
            <a:off x="6157912" y="1897063"/>
            <a:ext cx="2986088" cy="2763460"/>
            <a:chOff x="0" y="1967"/>
            <a:chExt cx="2986086" cy="2763458"/>
          </a:xfrm>
        </p:grpSpPr>
        <p:sp>
          <p:nvSpPr>
            <p:cNvPr id="1443" name="矩形"/>
            <p:cNvSpPr/>
            <p:nvPr/>
          </p:nvSpPr>
          <p:spPr>
            <a:xfrm>
              <a:off x="325437" y="327404"/>
              <a:ext cx="2114550" cy="2185988"/>
            </a:xfrm>
            <a:prstGeom prst="rect">
              <a:avLst/>
            </a:prstGeom>
            <a:noFill/>
            <a:ln w="9525" cap="flat">
              <a:solidFill>
                <a:srgbClr val="000000"/>
              </a:solidFill>
              <a:prstDash val="solid"/>
              <a:miter lim="400000"/>
            </a:ln>
            <a:effectLst/>
          </p:spPr>
          <p:txBody>
            <a:bodyPr wrap="square" lIns="45719" tIns="45719" rIns="45719" bIns="45719" numCol="1" anchor="ctr">
              <a:noAutofit/>
            </a:bodyPr>
            <a:lstStyle/>
            <a:p>
              <a:endParaRPr/>
            </a:p>
          </p:txBody>
        </p:sp>
        <p:sp>
          <p:nvSpPr>
            <p:cNvPr id="1444" name="线条"/>
            <p:cNvSpPr/>
            <p:nvPr/>
          </p:nvSpPr>
          <p:spPr>
            <a:xfrm>
              <a:off x="320674" y="1414841"/>
              <a:ext cx="65088" cy="47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5" name="线条"/>
            <p:cNvSpPr/>
            <p:nvPr/>
          </p:nvSpPr>
          <p:spPr>
            <a:xfrm>
              <a:off x="320674" y="1960941"/>
              <a:ext cx="65088" cy="1"/>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6" name="线条"/>
            <p:cNvSpPr/>
            <p:nvPr/>
          </p:nvSpPr>
          <p:spPr>
            <a:xfrm>
              <a:off x="320674" y="867154"/>
              <a:ext cx="65088" cy="63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7" name="线条"/>
            <p:cNvSpPr/>
            <p:nvPr/>
          </p:nvSpPr>
          <p:spPr>
            <a:xfrm>
              <a:off x="2362199" y="867154"/>
              <a:ext cx="65088" cy="63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8" name="线条"/>
            <p:cNvSpPr/>
            <p:nvPr/>
          </p:nvSpPr>
          <p:spPr>
            <a:xfrm>
              <a:off x="2368549" y="1414841"/>
              <a:ext cx="65088" cy="47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49" name="线条"/>
            <p:cNvSpPr/>
            <p:nvPr/>
          </p:nvSpPr>
          <p:spPr>
            <a:xfrm>
              <a:off x="2368549" y="1960941"/>
              <a:ext cx="65088" cy="63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0" name="线条"/>
            <p:cNvSpPr/>
            <p:nvPr/>
          </p:nvSpPr>
          <p:spPr>
            <a:xfrm>
              <a:off x="1376362" y="321054"/>
              <a:ext cx="1" cy="4127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1" name="线条"/>
            <p:cNvSpPr/>
            <p:nvPr/>
          </p:nvSpPr>
          <p:spPr>
            <a:xfrm>
              <a:off x="1904999" y="338516"/>
              <a:ext cx="1" cy="4127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2" name="线条"/>
            <p:cNvSpPr/>
            <p:nvPr/>
          </p:nvSpPr>
          <p:spPr>
            <a:xfrm>
              <a:off x="1904999" y="2459416"/>
              <a:ext cx="1" cy="428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3" name="线条"/>
            <p:cNvSpPr/>
            <p:nvPr/>
          </p:nvSpPr>
          <p:spPr>
            <a:xfrm>
              <a:off x="1371599" y="2459416"/>
              <a:ext cx="1" cy="428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4" name="线条"/>
            <p:cNvSpPr/>
            <p:nvPr/>
          </p:nvSpPr>
          <p:spPr>
            <a:xfrm>
              <a:off x="847724" y="2459416"/>
              <a:ext cx="1" cy="428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5" name="线条"/>
            <p:cNvSpPr/>
            <p:nvPr/>
          </p:nvSpPr>
          <p:spPr>
            <a:xfrm>
              <a:off x="847724" y="321054"/>
              <a:ext cx="1" cy="41275"/>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56" name="Mg"/>
            <p:cNvSpPr txBox="1"/>
            <p:nvPr/>
          </p:nvSpPr>
          <p:spPr>
            <a:xfrm>
              <a:off x="0" y="219454"/>
              <a:ext cx="422274" cy="304423"/>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g</a:t>
              </a:r>
            </a:p>
          </p:txBody>
        </p:sp>
        <p:sp>
          <p:nvSpPr>
            <p:cNvPr id="1457" name="0"/>
            <p:cNvSpPr txBox="1"/>
            <p:nvPr/>
          </p:nvSpPr>
          <p:spPr>
            <a:xfrm>
              <a:off x="117474" y="2443541"/>
              <a:ext cx="265113" cy="275467"/>
            </a:xfrm>
            <a:prstGeom prst="rect">
              <a:avLst/>
            </a:prstGeom>
            <a:noFill/>
            <a:ln w="12700" cap="flat">
              <a:noFill/>
              <a:miter lim="400000"/>
            </a:ln>
            <a:effectLst/>
          </p:spPr>
          <p:txBody>
            <a:bodyPr wrap="square" lIns="45719" tIns="45719" rIns="45719" bIns="45719" numCol="1" anchor="ctr">
              <a:spAutoFit/>
            </a:bodyPr>
            <a:lstStyle>
              <a:lvl1pPr algn="just">
                <a:defRPr sz="1200">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0</a:t>
              </a:r>
            </a:p>
          </p:txBody>
        </p:sp>
        <p:sp>
          <p:nvSpPr>
            <p:cNvPr id="1458" name="f(x,y)"/>
            <p:cNvSpPr txBox="1"/>
            <p:nvPr/>
          </p:nvSpPr>
          <p:spPr>
            <a:xfrm>
              <a:off x="2455862" y="2267328"/>
              <a:ext cx="530225" cy="275467"/>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f</a:t>
              </a:r>
              <a:r>
                <a:rPr i="0"/>
                <a:t>(</a:t>
              </a:r>
              <a:r>
                <a:t>x,y</a:t>
              </a:r>
              <a:r>
                <a:rPr i="0"/>
                <a:t>)</a:t>
              </a:r>
            </a:p>
          </p:txBody>
        </p:sp>
        <p:sp>
          <p:nvSpPr>
            <p:cNvPr id="1459" name="线条"/>
            <p:cNvSpPr/>
            <p:nvPr/>
          </p:nvSpPr>
          <p:spPr>
            <a:xfrm flipV="1">
              <a:off x="320674" y="2238754"/>
              <a:ext cx="757238" cy="26670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0" name="线条"/>
            <p:cNvSpPr/>
            <p:nvPr/>
          </p:nvSpPr>
          <p:spPr>
            <a:xfrm flipV="1">
              <a:off x="1077912" y="597280"/>
              <a:ext cx="633413" cy="1631950"/>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1" name="线条"/>
            <p:cNvSpPr/>
            <p:nvPr/>
          </p:nvSpPr>
          <p:spPr>
            <a:xfrm flipV="1">
              <a:off x="1704974" y="328992"/>
              <a:ext cx="717550" cy="258763"/>
            </a:xfrm>
            <a:prstGeom prst="line">
              <a:avLst/>
            </a:prstGeom>
            <a:noFill/>
            <a:ln w="9525" cap="flat">
              <a:solidFill>
                <a:srgbClr val="000000"/>
              </a:solidFill>
              <a:prstDash val="solid"/>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2" name="g(x,y)"/>
            <p:cNvSpPr txBox="1"/>
            <p:nvPr/>
          </p:nvSpPr>
          <p:spPr>
            <a:xfrm>
              <a:off x="174624" y="1967"/>
              <a:ext cx="703263" cy="275466"/>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g</a:t>
              </a:r>
              <a:r>
                <a:rPr i="0"/>
                <a:t>(</a:t>
              </a:r>
              <a:r>
                <a:t>x,y</a:t>
              </a:r>
              <a:r>
                <a:rPr i="0"/>
                <a:t>)</a:t>
              </a:r>
            </a:p>
          </p:txBody>
        </p:sp>
        <p:sp>
          <p:nvSpPr>
            <p:cNvPr id="1463" name="线条"/>
            <p:cNvSpPr/>
            <p:nvPr/>
          </p:nvSpPr>
          <p:spPr>
            <a:xfrm>
              <a:off x="1066799" y="2241928"/>
              <a:ext cx="1" cy="268288"/>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4" name="线条"/>
            <p:cNvSpPr/>
            <p:nvPr/>
          </p:nvSpPr>
          <p:spPr>
            <a:xfrm flipH="1">
              <a:off x="1711324" y="584579"/>
              <a:ext cx="1" cy="1925638"/>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5" name="a"/>
            <p:cNvSpPr txBox="1"/>
            <p:nvPr/>
          </p:nvSpPr>
          <p:spPr>
            <a:xfrm>
              <a:off x="968374" y="2461003"/>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a</a:t>
              </a:r>
            </a:p>
          </p:txBody>
        </p:sp>
        <p:sp>
          <p:nvSpPr>
            <p:cNvPr id="1466" name="b"/>
            <p:cNvSpPr txBox="1"/>
            <p:nvPr/>
          </p:nvSpPr>
          <p:spPr>
            <a:xfrm>
              <a:off x="1611312" y="2461003"/>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b</a:t>
              </a:r>
            </a:p>
          </p:txBody>
        </p:sp>
        <p:sp>
          <p:nvSpPr>
            <p:cNvPr id="1467" name="线条"/>
            <p:cNvSpPr/>
            <p:nvPr/>
          </p:nvSpPr>
          <p:spPr>
            <a:xfrm flipH="1">
              <a:off x="322262" y="2241928"/>
              <a:ext cx="744538"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8" name="线条"/>
            <p:cNvSpPr/>
            <p:nvPr/>
          </p:nvSpPr>
          <p:spPr>
            <a:xfrm flipH="1" flipV="1">
              <a:off x="322262" y="592516"/>
              <a:ext cx="1389063" cy="1"/>
            </a:xfrm>
            <a:prstGeom prst="line">
              <a:avLst/>
            </a:prstGeom>
            <a:noFill/>
            <a:ln w="9525" cap="flat">
              <a:solidFill>
                <a:srgbClr val="000000"/>
              </a:solidFill>
              <a:prstDash val="dash"/>
              <a:round/>
            </a:ln>
            <a:effectLst/>
          </p:spPr>
          <p:txBody>
            <a:bodyPr wrap="square" lIns="0" tIns="0" rIns="0" bIns="0" numCol="1" anchor="t">
              <a:noAutofit/>
            </a:bodyPr>
            <a:lstStyle/>
            <a:p>
              <a:pPr defTabSz="457200">
                <a:defRPr sz="1200">
                  <a:latin typeface="+mj-lt"/>
                  <a:ea typeface="+mj-ea"/>
                  <a:cs typeface="+mj-cs"/>
                  <a:sym typeface="Helvetica"/>
                </a:defRPr>
              </a:pPr>
              <a:endParaRPr/>
            </a:p>
          </p:txBody>
        </p:sp>
        <p:sp>
          <p:nvSpPr>
            <p:cNvPr id="1469" name="c"/>
            <p:cNvSpPr txBox="1"/>
            <p:nvPr/>
          </p:nvSpPr>
          <p:spPr>
            <a:xfrm>
              <a:off x="114299" y="2102229"/>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c</a:t>
              </a:r>
            </a:p>
          </p:txBody>
        </p:sp>
        <p:sp>
          <p:nvSpPr>
            <p:cNvPr id="1470" name="d"/>
            <p:cNvSpPr txBox="1"/>
            <p:nvPr/>
          </p:nvSpPr>
          <p:spPr>
            <a:xfrm>
              <a:off x="114299" y="436941"/>
              <a:ext cx="422275" cy="275467"/>
            </a:xfrm>
            <a:prstGeom prst="rect">
              <a:avLst/>
            </a:prstGeom>
            <a:noFill/>
            <a:ln w="12700" cap="flat">
              <a:noFill/>
              <a:miter lim="400000"/>
            </a:ln>
            <a:effectLst/>
          </p:spPr>
          <p:txBody>
            <a:bodyPr wrap="square" lIns="45719" tIns="45719" rIns="45719" bIns="45719" numCol="1" anchor="ctr">
              <a:spAutoFit/>
            </a:bodyPr>
            <a:lstStyle>
              <a:lvl1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lvl1pPr>
            </a:lstStyle>
            <a:p>
              <a:r>
                <a:t>d</a:t>
              </a:r>
            </a:p>
          </p:txBody>
        </p:sp>
        <p:sp>
          <p:nvSpPr>
            <p:cNvPr id="1471" name="Mf"/>
            <p:cNvSpPr txBox="1"/>
            <p:nvPr/>
          </p:nvSpPr>
          <p:spPr>
            <a:xfrm>
              <a:off x="2263774" y="2461003"/>
              <a:ext cx="422275" cy="304423"/>
            </a:xfrm>
            <a:prstGeom prst="rect">
              <a:avLst/>
            </a:prstGeom>
            <a:noFill/>
            <a:ln w="12700" cap="flat">
              <a:noFill/>
              <a:miter lim="400000"/>
            </a:ln>
            <a:effectLst/>
          </p:spPr>
          <p:txBody>
            <a:bodyPr wrap="square" lIns="45719" tIns="45719" rIns="45719" bIns="45719" numCol="1" anchor="ctr">
              <a:spAutoFit/>
            </a:bodyPr>
            <a:lstStyle/>
            <a:p>
              <a:pPr algn="just">
                <a:defRPr sz="1200" i="1">
                  <a:solidFill>
                    <a:srgbClr val="292929"/>
                  </a:solidFill>
                  <a:latin typeface="Times New Roman" panose="02020603050405020304"/>
                  <a:ea typeface="Times New Roman" panose="02020603050405020304"/>
                  <a:cs typeface="Times New Roman" panose="02020603050405020304"/>
                  <a:sym typeface="Times New Roman" panose="02020603050405020304"/>
                </a:defRPr>
              </a:pPr>
              <a:r>
                <a:t>M</a:t>
              </a:r>
              <a:r>
                <a:rPr baseline="-25000"/>
                <a:t>f</a:t>
              </a:r>
            </a:p>
          </p:txBody>
        </p:sp>
      </p:grpSp>
    </p:spTree>
    <p:extLst>
      <p:ext uri="{BB962C8B-B14F-4D97-AF65-F5344CB8AC3E}">
        <p14:creationId xmlns:p14="http://schemas.microsoft.com/office/powerpoint/2010/main" val="1827504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8" name="2222" descr="2222"/>
          <p:cNvPicPr>
            <a:picLocks noChangeAspect="1"/>
          </p:cNvPicPr>
          <p:nvPr/>
        </p:nvPicPr>
        <p:blipFill>
          <a:blip r:embed="rId2"/>
          <a:stretch>
            <a:fillRect/>
          </a:stretch>
        </p:blipFill>
        <p:spPr>
          <a:xfrm>
            <a:off x="1187450" y="2257425"/>
            <a:ext cx="6588125" cy="4005263"/>
          </a:xfrm>
          <a:prstGeom prst="rect">
            <a:avLst/>
          </a:prstGeom>
          <a:ln w="12700">
            <a:miter lim="400000"/>
            <a:headEnd/>
            <a:tailEnd/>
          </a:ln>
        </p:spPr>
      </p:pic>
      <p:grpSp>
        <p:nvGrpSpPr>
          <p:cNvPr id="751" name="成组"/>
          <p:cNvGrpSpPr/>
          <p:nvPr/>
        </p:nvGrpSpPr>
        <p:grpSpPr>
          <a:xfrm>
            <a:off x="1250950" y="6372224"/>
            <a:ext cx="6464300" cy="422276"/>
            <a:chOff x="0" y="0"/>
            <a:chExt cx="6464300" cy="422275"/>
          </a:xfrm>
        </p:grpSpPr>
        <p:sp>
          <p:nvSpPr>
            <p:cNvPr id="749" name="矩形"/>
            <p:cNvSpPr/>
            <p:nvPr/>
          </p:nvSpPr>
          <p:spPr>
            <a:xfrm>
              <a:off x="0" y="0"/>
              <a:ext cx="6464300" cy="422275"/>
            </a:xfrm>
            <a:prstGeom prst="rect">
              <a:avLst/>
            </a:prstGeom>
            <a:solidFill>
              <a:srgbClr val="00FFFF"/>
            </a:solidFill>
            <a:ln w="9525" cap="flat">
              <a:solidFill>
                <a:srgbClr val="FF3300"/>
              </a:solidFill>
              <a:prstDash val="solid"/>
              <a:miter lim="800000"/>
            </a:ln>
            <a:effectLst/>
          </p:spPr>
          <p:txBody>
            <a:bodyPr wrap="square" lIns="45719" tIns="45719" rIns="45719" bIns="45719" numCol="1" anchor="t">
              <a:noAutofit/>
            </a:bodyPr>
            <a:lstStyle/>
            <a:p>
              <a:pPr algn="ctr">
                <a:defRPr sz="2000"/>
              </a:pPr>
              <a:endParaRPr/>
            </a:p>
          </p:txBody>
        </p:sp>
        <p:sp>
          <p:nvSpPr>
            <p:cNvPr id="750" name="Grayscale image of westlake"/>
            <p:cNvSpPr txBox="1"/>
            <p:nvPr/>
          </p:nvSpPr>
          <p:spPr>
            <a:xfrm>
              <a:off x="0" y="0"/>
              <a:ext cx="6464300" cy="396240"/>
            </a:xfrm>
            <a:prstGeom prst="rect">
              <a:avLst/>
            </a:prstGeom>
            <a:noFill/>
            <a:ln w="12700" cap="flat">
              <a:noFill/>
              <a:miter lim="400000"/>
            </a:ln>
            <a:effectLst/>
          </p:spPr>
          <p:txBody>
            <a:bodyPr wrap="square" lIns="45719" tIns="45719" rIns="45719" bIns="45719" numCol="1" anchor="t">
              <a:spAutoFit/>
            </a:bodyPr>
            <a:lstStyle>
              <a:lvl1pPr algn="ctr">
                <a:defRPr sz="2000"/>
              </a:lvl1pPr>
            </a:lstStyle>
            <a:p>
              <a:r>
                <a:t>Grayscale image of westlake</a:t>
              </a:r>
            </a:p>
          </p:txBody>
        </p:sp>
      </p:grpSp>
      <p:sp>
        <p:nvSpPr>
          <p:cNvPr id="752" name="Grayscale image and histogram"/>
          <p:cNvSpPr txBox="1">
            <a:spLocks noGrp="1"/>
          </p:cNvSpPr>
          <p:nvPr>
            <p:ph type="title"/>
          </p:nvPr>
        </p:nvSpPr>
        <p:spPr>
          <a:prstGeom prst="rect">
            <a:avLst/>
          </a:prstGeom>
        </p:spPr>
        <p:txBody>
          <a:bodyPr/>
          <a:lstStyle>
            <a:lvl1pPr>
              <a:defRPr sz="3600" b="0">
                <a:latin typeface="+mn-lt"/>
                <a:ea typeface="+mn-ea"/>
                <a:cs typeface="+mn-cs"/>
                <a:sym typeface="Corbel" panose="020B0503020204020204"/>
              </a:defRPr>
            </a:lvl1pPr>
          </a:lstStyle>
          <a:p>
            <a:r>
              <a:t>Grayscale image and histogram</a:t>
            </a:r>
          </a:p>
        </p:txBody>
      </p:sp>
      <p:sp>
        <p:nvSpPr>
          <p:cNvPr id="753" name="1．Grayscale image--Concept"/>
          <p:cNvSpPr txBox="1">
            <a:spLocks noGrp="1"/>
          </p:cNvSpPr>
          <p:nvPr>
            <p:ph type="body" sz="quarter" idx="1"/>
          </p:nvPr>
        </p:nvSpPr>
        <p:spPr>
          <a:xfrm>
            <a:off x="457200" y="1600200"/>
            <a:ext cx="8229600" cy="676275"/>
          </a:xfrm>
          <a:prstGeom prst="rect">
            <a:avLst/>
          </a:prstGeom>
        </p:spPr>
        <p:txBody>
          <a:bodyPr/>
          <a:lstStyle/>
          <a:p>
            <a:pPr marL="320040" indent="-201295">
              <a:buSzTx/>
              <a:buFont typeface="Wingdings 2" panose="05020102010507070707"/>
              <a:buNone/>
              <a:defRPr>
                <a:solidFill>
                  <a:srgbClr val="3366CC"/>
                </a:solidFill>
              </a:defRPr>
            </a:pPr>
            <a:r>
              <a:t>1</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Grayscale image--Concept</a:t>
            </a:r>
          </a:p>
        </p:txBody>
      </p:sp>
      <p:sp>
        <p:nvSpPr>
          <p:cNvPr id="754" name="2D array composed by pixels（M rows×N columns）…"/>
          <p:cNvSpPr txBox="1"/>
          <p:nvPr/>
        </p:nvSpPr>
        <p:spPr>
          <a:xfrm>
            <a:off x="1185862" y="2978150"/>
            <a:ext cx="6613526" cy="3044825"/>
          </a:xfrm>
          <a:prstGeom prst="rect">
            <a:avLst/>
          </a:prstGeom>
          <a:solidFill>
            <a:srgbClr val="00FFFF"/>
          </a:solidFill>
          <a:ln>
            <a:solidFill>
              <a:srgbClr val="FF5050"/>
            </a:solidFill>
            <a:miter/>
          </a:ln>
        </p:spPr>
        <p:txBody>
          <a:bodyPr lIns="45719" rIns="45719">
            <a:spAutoFit/>
          </a:bodyPr>
          <a:lstStyle/>
          <a:p>
            <a:pPr marL="342900" indent="-342900">
              <a:spcBef>
                <a:spcPts val="1400"/>
              </a:spcBef>
              <a:buSzPct val="100000"/>
              <a:buChar char="➢"/>
              <a:defRPr sz="2400">
                <a:solidFill>
                  <a:srgbClr val="0000FF"/>
                </a:solidFill>
              </a:defRPr>
            </a:pPr>
            <a:r>
              <a:t>2D array composed by pixels</a:t>
            </a:r>
            <a:r>
              <a:rPr>
                <a:latin typeface="华文仿宋" panose="02010600040101010101" charset="-122"/>
                <a:ea typeface="华文仿宋" panose="02010600040101010101" charset="-122"/>
                <a:cs typeface="华文仿宋" panose="02010600040101010101" charset="-122"/>
                <a:sym typeface="华文仿宋" panose="02010600040101010101" charset="-122"/>
              </a:rPr>
              <a:t>（</a:t>
            </a:r>
            <a:r>
              <a:rPr i="1">
                <a:latin typeface="+mj-lt"/>
                <a:ea typeface="+mj-ea"/>
                <a:cs typeface="+mj-cs"/>
                <a:sym typeface="Helvetica"/>
              </a:rPr>
              <a:t>M</a:t>
            </a:r>
            <a:r>
              <a:t> rows×</a:t>
            </a:r>
            <a:r>
              <a:rPr i="1">
                <a:latin typeface="+mj-lt"/>
                <a:ea typeface="+mj-ea"/>
                <a:cs typeface="+mj-cs"/>
                <a:sym typeface="Helvetica"/>
              </a:rPr>
              <a:t>N</a:t>
            </a:r>
            <a:r>
              <a:t> columns</a:t>
            </a:r>
            <a:r>
              <a:rPr>
                <a:latin typeface="华文仿宋" panose="02010600040101010101" charset="-122"/>
                <a:ea typeface="华文仿宋" panose="02010600040101010101" charset="-122"/>
                <a:cs typeface="华文仿宋" panose="02010600040101010101" charset="-122"/>
                <a:sym typeface="华文仿宋" panose="02010600040101010101" charset="-122"/>
              </a:rPr>
              <a:t>）</a:t>
            </a:r>
          </a:p>
          <a:p>
            <a:pPr marL="342900" indent="-342900">
              <a:spcBef>
                <a:spcPts val="1400"/>
              </a:spcBef>
              <a:buSzPct val="100000"/>
              <a:buChar char="➢"/>
              <a:defRPr sz="2400">
                <a:solidFill>
                  <a:srgbClr val="0000FF"/>
                </a:solidFill>
              </a:defRPr>
            </a:pPr>
            <a:r>
              <a:t>Each pixel is represented by 8 bits. The grayscales is divided into 2</a:t>
            </a:r>
            <a:r>
              <a:rPr baseline="30000"/>
              <a:t>8 </a:t>
            </a:r>
            <a:r>
              <a:t>= 256 levels, grayscale intensity </a:t>
            </a:r>
            <a:r>
              <a:rPr i="1">
                <a:latin typeface="+mj-lt"/>
                <a:ea typeface="+mj-ea"/>
                <a:cs typeface="+mj-cs"/>
                <a:sym typeface="Helvetica"/>
              </a:rPr>
              <a:t>p </a:t>
            </a:r>
            <a:r>
              <a:t>= 0,1,2,…,255</a:t>
            </a:r>
            <a:r>
              <a:rPr>
                <a:latin typeface="华文仿宋" panose="02010600040101010101" charset="-122"/>
                <a:ea typeface="华文仿宋" panose="02010600040101010101" charset="-122"/>
                <a:cs typeface="华文仿宋" panose="02010600040101010101" charset="-122"/>
                <a:sym typeface="华文仿宋" panose="02010600040101010101" charset="-122"/>
              </a:rPr>
              <a:t>。</a:t>
            </a:r>
            <a:endParaRPr>
              <a:latin typeface="Arial" panose="020B0604020202020204"/>
              <a:ea typeface="Arial" panose="020B0604020202020204"/>
              <a:cs typeface="Arial" panose="020B0604020202020204"/>
              <a:sym typeface="Arial" panose="020B0604020202020204"/>
            </a:endParaRPr>
          </a:p>
          <a:p>
            <a:pPr marL="342900" indent="-342900">
              <a:spcBef>
                <a:spcPts val="1400"/>
              </a:spcBef>
              <a:buSzPct val="100000"/>
              <a:buChar char="➢"/>
              <a:defRPr sz="2400">
                <a:solidFill>
                  <a:srgbClr val="0000FF"/>
                </a:solidFill>
              </a:defRPr>
            </a:pPr>
            <a:r>
              <a:t>Smaller the grayscale intensity, darker the pixel, and vice versa.</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75" name="Histogram transform by a nonlinear function…"/>
          <p:cNvSpPr txBox="1"/>
          <p:nvPr/>
        </p:nvSpPr>
        <p:spPr>
          <a:xfrm>
            <a:off x="611559" y="2222500"/>
            <a:ext cx="8136905" cy="1282066"/>
          </a:xfrm>
          <a:prstGeom prst="rect">
            <a:avLst/>
          </a:prstGeom>
          <a:solidFill>
            <a:srgbClr val="02FDFF"/>
          </a:solidFill>
          <a:ln>
            <a:solidFill>
              <a:srgbClr val="FF3300"/>
            </a:solidFill>
            <a:miter lim="400000"/>
          </a:ln>
        </p:spPr>
        <p:txBody>
          <a:bodyPr lIns="45719" rIns="45719" anchor="ctr">
            <a:spAutoFit/>
          </a:bodyPr>
          <a:lstStyle/>
          <a:p>
            <a:pPr marL="457200" lvl="1" indent="0">
              <a:buSzPct val="100000"/>
              <a:buChar char="➢"/>
              <a:defRPr sz="2600">
                <a:solidFill>
                  <a:srgbClr val="0432FF"/>
                </a:solidFill>
              </a:defRPr>
            </a:pPr>
            <a:r>
              <a:t> Histogram transform by a nonlinear function</a:t>
            </a:r>
          </a:p>
          <a:p>
            <a:pPr marL="457200" lvl="1" indent="0">
              <a:buSzPct val="100000"/>
              <a:buChar char="➢"/>
              <a:defRPr sz="2600">
                <a:solidFill>
                  <a:srgbClr val="0432FF"/>
                </a:solidFill>
              </a:defRPr>
            </a:pPr>
            <a:r>
              <a:t> Logarithmic function and Exponential function are two popular nonlinear transform functions.</a:t>
            </a:r>
          </a:p>
        </p:txBody>
      </p:sp>
    </p:spTree>
    <p:extLst>
      <p:ext uri="{BB962C8B-B14F-4D97-AF65-F5344CB8AC3E}">
        <p14:creationId xmlns:p14="http://schemas.microsoft.com/office/powerpoint/2010/main" val="333925029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78" name="Logarithmic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Logarithmic transform</a:t>
            </a:r>
          </a:p>
        </p:txBody>
      </p:sp>
      <p:sp>
        <p:nvSpPr>
          <p:cNvPr id="1479" name="Stretch low grayscale region…"/>
          <p:cNvSpPr txBox="1"/>
          <p:nvPr/>
        </p:nvSpPr>
        <p:spPr>
          <a:xfrm>
            <a:off x="1171575" y="2865437"/>
            <a:ext cx="3722688" cy="2821941"/>
          </a:xfrm>
          <a:prstGeom prst="rect">
            <a:avLst/>
          </a:prstGeom>
          <a:ln w="12700">
            <a:miter lim="400000"/>
          </a:ln>
        </p:spPr>
        <p:txBody>
          <a:bodyPr lIns="45719" rIns="45719" anchor="ctr">
            <a:spAutoFit/>
          </a:bodyPr>
          <a:lstStyle/>
          <a:p>
            <a:pPr>
              <a:buSzPct val="100000"/>
              <a:buChar char="➢"/>
              <a:defRPr sz="3600">
                <a:solidFill>
                  <a:srgbClr val="0432FF"/>
                </a:solidFill>
              </a:defRPr>
            </a:pPr>
            <a:r>
              <a:t>Stretch low grayscale region</a:t>
            </a:r>
          </a:p>
          <a:p>
            <a:pPr>
              <a:defRPr sz="3600">
                <a:solidFill>
                  <a:srgbClr val="0432FF"/>
                </a:solidFill>
              </a:defRPr>
            </a:pPr>
            <a:endParaRPr/>
          </a:p>
          <a:p>
            <a:pPr>
              <a:buSzPct val="100000"/>
              <a:buChar char="➢"/>
              <a:defRPr sz="3600">
                <a:solidFill>
                  <a:srgbClr val="0432FF"/>
                </a:solidFill>
              </a:defRPr>
            </a:pPr>
            <a:r>
              <a:t>Compress high grayscale region </a:t>
            </a:r>
          </a:p>
        </p:txBody>
      </p:sp>
      <p:pic>
        <p:nvPicPr>
          <p:cNvPr id="1480" name="image254.tif" descr="image254.tif"/>
          <p:cNvPicPr>
            <a:picLocks noChangeAspect="1"/>
          </p:cNvPicPr>
          <p:nvPr/>
        </p:nvPicPr>
        <p:blipFill>
          <a:blip r:embed="rId2"/>
          <a:stretch>
            <a:fillRect/>
          </a:stretch>
        </p:blipFill>
        <p:spPr>
          <a:xfrm>
            <a:off x="4646612" y="2108200"/>
            <a:ext cx="4497388" cy="3376613"/>
          </a:xfrm>
          <a:prstGeom prst="rect">
            <a:avLst/>
          </a:prstGeom>
          <a:ln w="12700">
            <a:miter lim="400000"/>
            <a:headEnd/>
            <a:tailEnd/>
          </a:ln>
        </p:spPr>
      </p:pic>
    </p:spTree>
    <p:extLst>
      <p:ext uri="{BB962C8B-B14F-4D97-AF65-F5344CB8AC3E}">
        <p14:creationId xmlns:p14="http://schemas.microsoft.com/office/powerpoint/2010/main" val="1590246590"/>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83" name="Logarithmic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Logarithmic transform</a:t>
            </a:r>
          </a:p>
        </p:txBody>
      </p:sp>
      <p:pic>
        <p:nvPicPr>
          <p:cNvPr id="1484" name="image255.pdf" descr="image255.pdf"/>
          <p:cNvPicPr>
            <a:picLocks noChangeAspect="1"/>
          </p:cNvPicPr>
          <p:nvPr/>
        </p:nvPicPr>
        <p:blipFill>
          <a:blip r:embed="rId2"/>
          <a:stretch>
            <a:fillRect/>
          </a:stretch>
        </p:blipFill>
        <p:spPr>
          <a:xfrm>
            <a:off x="595312" y="2784475"/>
            <a:ext cx="4210051" cy="963613"/>
          </a:xfrm>
          <a:prstGeom prst="rect">
            <a:avLst/>
          </a:prstGeom>
          <a:ln w="12700">
            <a:miter lim="400000"/>
            <a:headEnd/>
            <a:tailEnd/>
          </a:ln>
        </p:spPr>
      </p:pic>
      <p:sp>
        <p:nvSpPr>
          <p:cNvPr id="1485" name="a,b,c are all adjustable"/>
          <p:cNvSpPr txBox="1"/>
          <p:nvPr/>
        </p:nvSpPr>
        <p:spPr>
          <a:xfrm>
            <a:off x="619124" y="4086225"/>
            <a:ext cx="3154076" cy="459741"/>
          </a:xfrm>
          <a:prstGeom prst="rect">
            <a:avLst/>
          </a:prstGeom>
          <a:ln w="12700">
            <a:miter lim="400000"/>
          </a:ln>
        </p:spPr>
        <p:txBody>
          <a:bodyPr wrap="none" lIns="45719" rIns="45719" anchor="ctr">
            <a:spAutoFit/>
          </a:bodyPr>
          <a:lstStyle>
            <a:lvl1pPr>
              <a:defRPr sz="2400" i="1">
                <a:latin typeface="+mj-lt"/>
                <a:ea typeface="+mj-ea"/>
                <a:cs typeface="+mj-cs"/>
                <a:sym typeface="Helvetica"/>
              </a:defRPr>
            </a:lvl1pPr>
          </a:lstStyle>
          <a:p>
            <a:r>
              <a:t>a,b,c are all adjustable</a:t>
            </a:r>
          </a:p>
        </p:txBody>
      </p:sp>
      <p:pic>
        <p:nvPicPr>
          <p:cNvPr id="1486" name="image254.tif" descr="image254.tif"/>
          <p:cNvPicPr>
            <a:picLocks noChangeAspect="1"/>
          </p:cNvPicPr>
          <p:nvPr/>
        </p:nvPicPr>
        <p:blipFill>
          <a:blip r:embed="rId3"/>
          <a:stretch>
            <a:fillRect/>
          </a:stretch>
        </p:blipFill>
        <p:spPr>
          <a:xfrm>
            <a:off x="4646612" y="2108200"/>
            <a:ext cx="4497388" cy="3376613"/>
          </a:xfrm>
          <a:prstGeom prst="rect">
            <a:avLst/>
          </a:prstGeom>
          <a:ln w="12700">
            <a:miter lim="400000"/>
            <a:headEnd/>
            <a:tailEnd/>
          </a:ln>
        </p:spPr>
      </p:pic>
    </p:spTree>
    <p:extLst>
      <p:ext uri="{BB962C8B-B14F-4D97-AF65-F5344CB8AC3E}">
        <p14:creationId xmlns:p14="http://schemas.microsoft.com/office/powerpoint/2010/main" val="4195958603"/>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89" name="2．Exponential transform"/>
          <p:cNvSpPr txBox="1">
            <a:spLocks noGrp="1"/>
          </p:cNvSpPr>
          <p:nvPr>
            <p:ph type="body" sz="quarter" idx="1"/>
          </p:nvPr>
        </p:nvSpPr>
        <p:spPr>
          <a:xfrm>
            <a:off x="457199" y="1600200"/>
            <a:ext cx="8348665" cy="592139"/>
          </a:xfrm>
          <a:prstGeom prst="rect">
            <a:avLst/>
          </a:prstGeom>
        </p:spPr>
        <p:txBody>
          <a:bodyPr/>
          <a:lstStyle/>
          <a:p>
            <a:pPr marL="316865" indent="-199390" defTabSz="905510">
              <a:lnSpc>
                <a:spcPct val="90000"/>
              </a:lnSpc>
              <a:buSzTx/>
              <a:buFont typeface="Wingdings 2" panose="05020102010507070707"/>
              <a:buNone/>
              <a:defRPr sz="3170">
                <a:solidFill>
                  <a:srgbClr val="3366CC"/>
                </a:solidFill>
              </a:defRPr>
            </a:pPr>
            <a:r>
              <a:t>2</a:t>
            </a:r>
            <a:r>
              <a:rPr>
                <a:latin typeface="华文楷体" panose="02010600040101010101" charset="-122"/>
                <a:ea typeface="华文楷体" panose="02010600040101010101" charset="-122"/>
                <a:cs typeface="华文楷体" panose="02010600040101010101" charset="-122"/>
                <a:sym typeface="华文楷体" panose="02010600040101010101" charset="-122"/>
              </a:rPr>
              <a:t>．</a:t>
            </a:r>
            <a:r>
              <a:t>Exponential transform</a:t>
            </a:r>
          </a:p>
        </p:txBody>
      </p:sp>
      <p:sp>
        <p:nvSpPr>
          <p:cNvPr id="1490" name="Stretch high grayscale region…"/>
          <p:cNvSpPr txBox="1"/>
          <p:nvPr/>
        </p:nvSpPr>
        <p:spPr>
          <a:xfrm>
            <a:off x="1127125" y="2863850"/>
            <a:ext cx="3679825" cy="2821941"/>
          </a:xfrm>
          <a:prstGeom prst="rect">
            <a:avLst/>
          </a:prstGeom>
          <a:ln w="12700">
            <a:miter lim="400000"/>
          </a:ln>
        </p:spPr>
        <p:txBody>
          <a:bodyPr lIns="45719" rIns="45719" anchor="ctr">
            <a:spAutoFit/>
          </a:bodyPr>
          <a:lstStyle/>
          <a:p>
            <a:pPr>
              <a:buSzPct val="100000"/>
              <a:buChar char="➢"/>
              <a:defRPr sz="3600">
                <a:solidFill>
                  <a:srgbClr val="0432FF"/>
                </a:solidFill>
              </a:defRPr>
            </a:pPr>
            <a:r>
              <a:t>Stretch high grayscale region</a:t>
            </a:r>
          </a:p>
          <a:p>
            <a:pPr>
              <a:defRPr sz="3600">
                <a:solidFill>
                  <a:srgbClr val="0432FF"/>
                </a:solidFill>
              </a:defRPr>
            </a:pPr>
            <a:endParaRPr/>
          </a:p>
          <a:p>
            <a:pPr>
              <a:buSzPct val="100000"/>
              <a:buChar char="➢"/>
              <a:defRPr sz="3600">
                <a:solidFill>
                  <a:srgbClr val="0432FF"/>
                </a:solidFill>
              </a:defRPr>
            </a:pPr>
            <a:r>
              <a:t>Compress low grayscale region </a:t>
            </a:r>
          </a:p>
        </p:txBody>
      </p:sp>
      <p:pic>
        <p:nvPicPr>
          <p:cNvPr id="1491" name="image256.tif" descr="image256.tif"/>
          <p:cNvPicPr>
            <a:picLocks noChangeAspect="1"/>
          </p:cNvPicPr>
          <p:nvPr/>
        </p:nvPicPr>
        <p:blipFill>
          <a:blip r:embed="rId2"/>
          <a:stretch>
            <a:fillRect/>
          </a:stretch>
        </p:blipFill>
        <p:spPr>
          <a:xfrm>
            <a:off x="4773612" y="2105025"/>
            <a:ext cx="4370388" cy="3279775"/>
          </a:xfrm>
          <a:prstGeom prst="rect">
            <a:avLst/>
          </a:prstGeom>
          <a:ln w="12700">
            <a:miter lim="400000"/>
            <a:headEnd/>
            <a:tailEnd/>
          </a:ln>
        </p:spPr>
      </p:pic>
    </p:spTree>
    <p:extLst>
      <p:ext uri="{BB962C8B-B14F-4D97-AF65-F5344CB8AC3E}">
        <p14:creationId xmlns:p14="http://schemas.microsoft.com/office/powerpoint/2010/main" val="420704481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3"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sp>
        <p:nvSpPr>
          <p:cNvPr id="1494" name="Exponential transform"/>
          <p:cNvSpPr txBox="1">
            <a:spLocks noGrp="1"/>
          </p:cNvSpPr>
          <p:nvPr>
            <p:ph type="body" sz="quarter" idx="1"/>
          </p:nvPr>
        </p:nvSpPr>
        <p:spPr>
          <a:xfrm>
            <a:off x="457199" y="1600200"/>
            <a:ext cx="8348665" cy="592139"/>
          </a:xfrm>
          <a:prstGeom prst="rect">
            <a:avLst/>
          </a:prstGeom>
        </p:spPr>
        <p:txBody>
          <a:bodyPr/>
          <a:lstStyle>
            <a:lvl1pPr marL="320040" indent="-201295">
              <a:lnSpc>
                <a:spcPct val="90000"/>
              </a:lnSpc>
              <a:buSzTx/>
              <a:buFont typeface="Wingdings 2" panose="05020102010507070707"/>
              <a:buNone/>
              <a:defRPr>
                <a:solidFill>
                  <a:srgbClr val="3366CC"/>
                </a:solidFill>
              </a:defRPr>
            </a:lvl1pPr>
          </a:lstStyle>
          <a:p>
            <a:r>
              <a:t>Exponential transform</a:t>
            </a:r>
          </a:p>
        </p:txBody>
      </p:sp>
      <p:sp>
        <p:nvSpPr>
          <p:cNvPr id="1495" name="a,b,c are all adjustable"/>
          <p:cNvSpPr txBox="1"/>
          <p:nvPr/>
        </p:nvSpPr>
        <p:spPr>
          <a:xfrm>
            <a:off x="704850" y="3956050"/>
            <a:ext cx="3238758" cy="459741"/>
          </a:xfrm>
          <a:prstGeom prst="rect">
            <a:avLst/>
          </a:prstGeom>
          <a:ln w="12700">
            <a:miter lim="400000"/>
          </a:ln>
        </p:spPr>
        <p:txBody>
          <a:bodyPr wrap="none" lIns="45719" rIns="45719" anchor="ctr">
            <a:spAutoFit/>
          </a:bodyPr>
          <a:lstStyle/>
          <a:p>
            <a:pPr>
              <a:defRPr sz="2400" i="1">
                <a:latin typeface="+mj-lt"/>
                <a:ea typeface="+mj-ea"/>
                <a:cs typeface="+mj-cs"/>
                <a:sym typeface="Helvetica"/>
              </a:defRPr>
            </a:pPr>
            <a:r>
              <a:t>a,b,c are all adjustable</a:t>
            </a:r>
            <a:r>
              <a:rPr i="0">
                <a:latin typeface="+mn-lt"/>
                <a:ea typeface="+mn-ea"/>
                <a:cs typeface="+mn-cs"/>
                <a:sym typeface="Corbel" panose="020B0503020204020204"/>
              </a:rPr>
              <a:t> </a:t>
            </a:r>
          </a:p>
        </p:txBody>
      </p:sp>
      <p:pic>
        <p:nvPicPr>
          <p:cNvPr id="1496" name="image257.pdf" descr="image257.pdf"/>
          <p:cNvPicPr>
            <a:picLocks noChangeAspect="1"/>
          </p:cNvPicPr>
          <p:nvPr/>
        </p:nvPicPr>
        <p:blipFill>
          <a:blip r:embed="rId2"/>
          <a:stretch>
            <a:fillRect/>
          </a:stretch>
        </p:blipFill>
        <p:spPr>
          <a:xfrm>
            <a:off x="899591" y="2996977"/>
            <a:ext cx="3551958" cy="592209"/>
          </a:xfrm>
          <a:prstGeom prst="rect">
            <a:avLst/>
          </a:prstGeom>
          <a:ln w="12700">
            <a:miter lim="400000"/>
            <a:headEnd/>
            <a:tailEnd/>
          </a:ln>
        </p:spPr>
      </p:pic>
      <p:pic>
        <p:nvPicPr>
          <p:cNvPr id="1497" name="image256.tif" descr="image256.tif"/>
          <p:cNvPicPr>
            <a:picLocks noChangeAspect="1"/>
          </p:cNvPicPr>
          <p:nvPr/>
        </p:nvPicPr>
        <p:blipFill>
          <a:blip r:embed="rId3"/>
          <a:stretch>
            <a:fillRect/>
          </a:stretch>
        </p:blipFill>
        <p:spPr>
          <a:xfrm>
            <a:off x="4773612" y="2105025"/>
            <a:ext cx="4370388" cy="3279775"/>
          </a:xfrm>
          <a:prstGeom prst="rect">
            <a:avLst/>
          </a:prstGeom>
          <a:ln w="12700">
            <a:miter lim="400000"/>
            <a:headEnd/>
            <a:tailEnd/>
          </a:ln>
        </p:spPr>
      </p:pic>
    </p:spTree>
    <p:extLst>
      <p:ext uri="{BB962C8B-B14F-4D97-AF65-F5344CB8AC3E}">
        <p14:creationId xmlns:p14="http://schemas.microsoft.com/office/powerpoint/2010/main" val="223444460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 name="Nonlinear histogram transform"/>
          <p:cNvSpPr txBox="1">
            <a:spLocks noGrp="1"/>
          </p:cNvSpPr>
          <p:nvPr>
            <p:ph type="title"/>
          </p:nvPr>
        </p:nvSpPr>
        <p:spPr>
          <a:prstGeom prst="rect">
            <a:avLst/>
          </a:prstGeom>
        </p:spPr>
        <p:txBody>
          <a:bodyPr/>
          <a:lstStyle>
            <a:lvl1pPr>
              <a:defRPr sz="3600"/>
            </a:lvl1pPr>
          </a:lstStyle>
          <a:p>
            <a:r>
              <a:t>Nonlinear histogram transform</a:t>
            </a:r>
          </a:p>
        </p:txBody>
      </p:sp>
      <p:graphicFrame>
        <p:nvGraphicFramePr>
          <p:cNvPr id="1500" name="表格"/>
          <p:cNvGraphicFramePr/>
          <p:nvPr/>
        </p:nvGraphicFramePr>
        <p:xfrm>
          <a:off x="889000" y="4764087"/>
          <a:ext cx="903288" cy="1036638"/>
        </p:xfrm>
        <a:graphic>
          <a:graphicData uri="http://schemas.openxmlformats.org/drawingml/2006/table">
            <a:tbl>
              <a:tblPr/>
              <a:tblGrid>
                <a:gridCol w="431800">
                  <a:extLst>
                    <a:ext uri="{9D8B030D-6E8A-4147-A177-3AD203B41FA5}">
                      <a16:colId xmlns:a16="http://schemas.microsoft.com/office/drawing/2014/main" val="20000"/>
                    </a:ext>
                  </a:extLst>
                </a:gridCol>
                <a:gridCol w="471488">
                  <a:extLst>
                    <a:ext uri="{9D8B030D-6E8A-4147-A177-3AD203B41FA5}">
                      <a16:colId xmlns:a16="http://schemas.microsoft.com/office/drawing/2014/main" val="20001"/>
                    </a:ext>
                  </a:extLst>
                </a:gridCol>
              </a:tblGrid>
              <a:tr h="518319">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A</a:t>
                      </a:r>
                    </a:p>
                  </a:txBody>
                  <a:tcPr marL="45720" marR="45720"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B</a:t>
                      </a:r>
                    </a:p>
                  </a:txBody>
                  <a:tcPr marL="45720" marR="45720" horzOverflow="overflow">
                    <a:lnL w="12700">
                      <a:solidFill>
                        <a:srgbClr val="000000"/>
                      </a:solidFill>
                    </a:lnL>
                    <a:lnR w="28575">
                      <a:solidFill>
                        <a:srgbClr val="000000"/>
                      </a:solidFill>
                    </a:lnR>
                    <a:lnT w="28575">
                      <a:solidFill>
                        <a:srgbClr val="000000"/>
                      </a:solidFill>
                    </a:lnT>
                    <a:lnB w="12700">
                      <a:solidFill>
                        <a:srgbClr val="000000"/>
                      </a:solidFill>
                    </a:lnB>
                    <a:noFill/>
                  </a:tcPr>
                </a:tc>
                <a:extLst>
                  <a:ext uri="{0D108BD9-81ED-4DB2-BD59-A6C34878D82A}">
                    <a16:rowId xmlns:a16="http://schemas.microsoft.com/office/drawing/2014/main" val="10000"/>
                  </a:ext>
                </a:extLst>
              </a:tr>
              <a:tr h="518319">
                <a:tc>
                  <a:txBody>
                    <a:bodyPr/>
                    <a:lstStyle/>
                    <a:p>
                      <a:pPr algn="l">
                        <a:spcBef>
                          <a:spcPts val="400"/>
                        </a:spcBef>
                        <a:defRPr sz="2800">
                          <a:solidFill>
                            <a:srgbClr val="5F5F5F"/>
                          </a:solidFill>
                          <a:latin typeface="Arial" panose="020B0604020202020204"/>
                          <a:ea typeface="Arial" panose="020B0604020202020204"/>
                          <a:cs typeface="Arial" panose="020B0604020202020204"/>
                          <a:sym typeface="Arial" panose="020B0604020202020204"/>
                        </a:defRPr>
                      </a:pPr>
                      <a:endParaRPr/>
                    </a:p>
                  </a:txBody>
                  <a:tcPr marL="45720" marR="45720" horzOverflow="overflow">
                    <a:lnL w="28575">
                      <a:solidFill>
                        <a:srgbClr val="000000"/>
                      </a:solidFill>
                    </a:lnL>
                    <a:lnR w="12700">
                      <a:solidFill>
                        <a:srgbClr val="000000"/>
                      </a:solidFill>
                    </a:lnR>
                    <a:lnT w="12700">
                      <a:solidFill>
                        <a:srgbClr val="000000"/>
                      </a:solidFill>
                    </a:lnT>
                    <a:lnB w="28575">
                      <a:solidFill>
                        <a:srgbClr val="000000"/>
                      </a:solidFill>
                    </a:lnB>
                    <a:noFill/>
                  </a:tcPr>
                </a:tc>
                <a:tc>
                  <a:txBody>
                    <a:bodyPr/>
                    <a:lstStyle/>
                    <a:p>
                      <a:pPr algn="l">
                        <a:spcBef>
                          <a:spcPts val="600"/>
                        </a:spcBef>
                        <a:defRPr sz="1800"/>
                      </a:pPr>
                      <a:r>
                        <a:rPr sz="2800">
                          <a:solidFill>
                            <a:srgbClr val="5F5F5F"/>
                          </a:solidFill>
                          <a:latin typeface="Arial" panose="020B0604020202020204"/>
                          <a:ea typeface="Arial" panose="020B0604020202020204"/>
                          <a:cs typeface="Arial" panose="020B0604020202020204"/>
                          <a:sym typeface="Arial" panose="020B0604020202020204"/>
                        </a:rPr>
                        <a:t>C </a:t>
                      </a:r>
                    </a:p>
                  </a:txBody>
                  <a:tcPr marL="45720" marR="45720" horzOverflow="overflow">
                    <a:lnL w="12700">
                      <a:solidFill>
                        <a:srgbClr val="000000"/>
                      </a:solidFill>
                    </a:lnL>
                    <a:lnR w="28575">
                      <a:solidFill>
                        <a:srgbClr val="000000"/>
                      </a:solidFill>
                    </a:lnR>
                    <a:lnT w="12700">
                      <a:solidFill>
                        <a:srgbClr val="000000"/>
                      </a:solidFill>
                    </a:lnT>
                    <a:lnB w="28575">
                      <a:solidFill>
                        <a:srgbClr val="000000"/>
                      </a:solidFill>
                    </a:lnB>
                    <a:noFill/>
                  </a:tcPr>
                </a:tc>
                <a:extLst>
                  <a:ext uri="{0D108BD9-81ED-4DB2-BD59-A6C34878D82A}">
                    <a16:rowId xmlns:a16="http://schemas.microsoft.com/office/drawing/2014/main" val="10001"/>
                  </a:ext>
                </a:extLst>
              </a:tr>
            </a:tbl>
          </a:graphicData>
        </a:graphic>
      </p:graphicFrame>
      <p:grpSp>
        <p:nvGrpSpPr>
          <p:cNvPr id="1508" name="成组"/>
          <p:cNvGrpSpPr/>
          <p:nvPr/>
        </p:nvGrpSpPr>
        <p:grpSpPr>
          <a:xfrm>
            <a:off x="557212" y="2355849"/>
            <a:ext cx="8204201" cy="3644267"/>
            <a:chOff x="0" y="0"/>
            <a:chExt cx="8204200" cy="3644265"/>
          </a:xfrm>
        </p:grpSpPr>
        <p:pic>
          <p:nvPicPr>
            <p:cNvPr id="1501" name="image229.png" descr="image229.png"/>
            <p:cNvPicPr>
              <a:picLocks noChangeAspect="1"/>
            </p:cNvPicPr>
            <p:nvPr/>
          </p:nvPicPr>
          <p:blipFill>
            <a:blip r:embed="rId2"/>
            <a:stretch>
              <a:fillRect/>
            </a:stretch>
          </p:blipFill>
          <p:spPr>
            <a:xfrm>
              <a:off x="0" y="31750"/>
              <a:ext cx="2130425" cy="1590676"/>
            </a:xfrm>
            <a:prstGeom prst="rect">
              <a:avLst/>
            </a:prstGeom>
            <a:ln w="12700" cap="flat">
              <a:noFill/>
              <a:miter lim="400000"/>
              <a:headEnd/>
              <a:tailEnd/>
            </a:ln>
            <a:effectLst/>
          </p:spPr>
        </p:pic>
        <p:pic>
          <p:nvPicPr>
            <p:cNvPr id="1502" name="image230.png" descr="image230.png"/>
            <p:cNvPicPr>
              <a:picLocks noChangeAspect="1"/>
            </p:cNvPicPr>
            <p:nvPr/>
          </p:nvPicPr>
          <p:blipFill>
            <a:blip r:embed="rId3"/>
            <a:stretch>
              <a:fillRect/>
            </a:stretch>
          </p:blipFill>
          <p:spPr>
            <a:xfrm>
              <a:off x="2327275" y="30162"/>
              <a:ext cx="1619250" cy="1619251"/>
            </a:xfrm>
            <a:prstGeom prst="rect">
              <a:avLst/>
            </a:prstGeom>
            <a:ln w="12700" cap="flat">
              <a:noFill/>
              <a:miter lim="400000"/>
              <a:headEnd/>
              <a:tailEnd/>
            </a:ln>
            <a:effectLst/>
          </p:spPr>
        </p:pic>
        <p:pic>
          <p:nvPicPr>
            <p:cNvPr id="1503" name="image231.png" descr="image231.png"/>
            <p:cNvPicPr>
              <a:picLocks noChangeAspect="1"/>
            </p:cNvPicPr>
            <p:nvPr/>
          </p:nvPicPr>
          <p:blipFill>
            <a:blip r:embed="rId4"/>
            <a:stretch>
              <a:fillRect/>
            </a:stretch>
          </p:blipFill>
          <p:spPr>
            <a:xfrm>
              <a:off x="4257675" y="0"/>
              <a:ext cx="2136775" cy="1600201"/>
            </a:xfrm>
            <a:prstGeom prst="rect">
              <a:avLst/>
            </a:prstGeom>
            <a:ln w="12700" cap="flat">
              <a:noFill/>
              <a:miter lim="400000"/>
              <a:headEnd/>
              <a:tailEnd/>
            </a:ln>
            <a:effectLst/>
          </p:spPr>
        </p:pic>
        <p:pic>
          <p:nvPicPr>
            <p:cNvPr id="1504" name="image232.png" descr="image232.png"/>
            <p:cNvPicPr>
              <a:picLocks noChangeAspect="1"/>
            </p:cNvPicPr>
            <p:nvPr/>
          </p:nvPicPr>
          <p:blipFill>
            <a:blip r:embed="rId5"/>
            <a:stretch>
              <a:fillRect/>
            </a:stretch>
          </p:blipFill>
          <p:spPr>
            <a:xfrm>
              <a:off x="6572250" y="3175"/>
              <a:ext cx="1631950" cy="1647826"/>
            </a:xfrm>
            <a:prstGeom prst="rect">
              <a:avLst/>
            </a:prstGeom>
            <a:ln w="12700" cap="flat">
              <a:noFill/>
              <a:miter lim="400000"/>
              <a:headEnd/>
              <a:tailEnd/>
            </a:ln>
            <a:effectLst/>
          </p:spPr>
        </p:pic>
        <p:pic>
          <p:nvPicPr>
            <p:cNvPr id="1505" name="image233.png" descr="image233.png"/>
            <p:cNvPicPr>
              <a:picLocks noChangeAspect="1"/>
            </p:cNvPicPr>
            <p:nvPr/>
          </p:nvPicPr>
          <p:blipFill>
            <a:blip r:embed="rId6"/>
            <a:stretch>
              <a:fillRect/>
            </a:stretch>
          </p:blipFill>
          <p:spPr>
            <a:xfrm>
              <a:off x="4257675" y="1951037"/>
              <a:ext cx="2146300" cy="1600201"/>
            </a:xfrm>
            <a:prstGeom prst="rect">
              <a:avLst/>
            </a:prstGeom>
            <a:ln w="12700" cap="flat">
              <a:noFill/>
              <a:miter lim="400000"/>
              <a:headEnd/>
              <a:tailEnd/>
            </a:ln>
            <a:effectLst/>
          </p:spPr>
        </p:pic>
        <p:pic>
          <p:nvPicPr>
            <p:cNvPr id="1506" name="image234.png" descr="image234.png"/>
            <p:cNvPicPr>
              <a:picLocks noChangeAspect="1"/>
            </p:cNvPicPr>
            <p:nvPr/>
          </p:nvPicPr>
          <p:blipFill>
            <a:blip r:embed="rId7"/>
            <a:stretch>
              <a:fillRect/>
            </a:stretch>
          </p:blipFill>
          <p:spPr>
            <a:xfrm>
              <a:off x="6575425" y="1971675"/>
              <a:ext cx="1619250" cy="1627188"/>
            </a:xfrm>
            <a:prstGeom prst="rect">
              <a:avLst/>
            </a:prstGeom>
            <a:ln w="12700" cap="flat">
              <a:noFill/>
              <a:miter lim="400000"/>
              <a:headEnd/>
              <a:tailEnd/>
            </a:ln>
            <a:effectLst/>
          </p:spPr>
        </p:pic>
        <p:sp>
          <p:nvSpPr>
            <p:cNvPr id="1507" name="A：original image…"/>
            <p:cNvSpPr txBox="1"/>
            <p:nvPr/>
          </p:nvSpPr>
          <p:spPr>
            <a:xfrm>
              <a:off x="1512887" y="2295525"/>
              <a:ext cx="2594482" cy="1348741"/>
            </a:xfrm>
            <a:prstGeom prst="rect">
              <a:avLst/>
            </a:prstGeom>
            <a:noFill/>
            <a:ln w="12700" cap="flat">
              <a:noFill/>
              <a:miter lim="400000"/>
            </a:ln>
            <a:effectLst/>
          </p:spPr>
          <p:txBody>
            <a:bodyPr wrap="none" lIns="45719" tIns="45719" rIns="45719" bIns="45719" numCol="1" anchor="ctr">
              <a:spAutoFit/>
            </a:bodyPr>
            <a:lstStyle/>
            <a:p>
              <a:pPr>
                <a:defRPr sz="2400"/>
              </a:pPr>
              <a:r>
                <a:t>A</a:t>
              </a:r>
              <a:r>
                <a:rPr>
                  <a:latin typeface="+mj-lt"/>
                  <a:ea typeface="+mj-ea"/>
                  <a:cs typeface="+mj-cs"/>
                  <a:sym typeface="Helvetica"/>
                </a:rPr>
                <a:t>：</a:t>
              </a:r>
              <a:r>
                <a:t>original image</a:t>
              </a:r>
            </a:p>
            <a:p>
              <a:pPr>
                <a:defRPr sz="2400"/>
              </a:pPr>
              <a:r>
                <a:t>B</a:t>
              </a:r>
              <a:r>
                <a:rPr>
                  <a:latin typeface="+mj-lt"/>
                  <a:ea typeface="+mj-ea"/>
                  <a:cs typeface="+mj-cs"/>
                  <a:sym typeface="Helvetica"/>
                </a:rPr>
                <a:t>：</a:t>
              </a:r>
              <a:r>
                <a:t>Logarithmic </a:t>
              </a:r>
            </a:p>
            <a:p>
              <a:pPr>
                <a:defRPr sz="2400"/>
              </a:pPr>
              <a:r>
                <a:t>C</a:t>
              </a:r>
              <a:r>
                <a:rPr>
                  <a:latin typeface="+mj-lt"/>
                  <a:ea typeface="+mj-ea"/>
                  <a:cs typeface="+mj-cs"/>
                  <a:sym typeface="Helvetica"/>
                </a:rPr>
                <a:t>：</a:t>
              </a:r>
              <a:r>
                <a:t>Exponential</a:t>
              </a:r>
            </a:p>
          </p:txBody>
        </p:sp>
      </p:grpSp>
      <p:sp>
        <p:nvSpPr>
          <p:cNvPr id="1509" name="Logarithmic transform and exponential transform"/>
          <p:cNvSpPr txBox="1">
            <a:spLocks noGrp="1"/>
          </p:cNvSpPr>
          <p:nvPr>
            <p:ph type="body" sz="quarter" idx="1"/>
          </p:nvPr>
        </p:nvSpPr>
        <p:spPr>
          <a:xfrm>
            <a:off x="457199" y="1600200"/>
            <a:ext cx="8348665" cy="592139"/>
          </a:xfrm>
          <a:prstGeom prst="rect">
            <a:avLst/>
          </a:prstGeom>
        </p:spPr>
        <p:txBody>
          <a:bodyPr/>
          <a:lstStyle>
            <a:lvl1pPr marL="320040" indent="-201295">
              <a:buSzTx/>
              <a:buFont typeface="Wingdings 2" panose="05020102010507070707"/>
              <a:buNone/>
              <a:defRPr sz="2800">
                <a:solidFill>
                  <a:srgbClr val="3366CC"/>
                </a:solidFill>
              </a:defRPr>
            </a:lvl1pPr>
          </a:lstStyle>
          <a:p>
            <a:r>
              <a:t>Logarithmic transform and exponential transform</a:t>
            </a:r>
          </a:p>
        </p:txBody>
      </p:sp>
    </p:spTree>
    <p:extLst>
      <p:ext uri="{BB962C8B-B14F-4D97-AF65-F5344CB8AC3E}">
        <p14:creationId xmlns:p14="http://schemas.microsoft.com/office/powerpoint/2010/main" val="395656218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 name="Assignment-3"/>
          <p:cNvSpPr txBox="1">
            <a:spLocks noGrp="1"/>
          </p:cNvSpPr>
          <p:nvPr>
            <p:ph type="title"/>
          </p:nvPr>
        </p:nvSpPr>
        <p:spPr>
          <a:prstGeom prst="rect">
            <a:avLst/>
          </a:prstGeom>
        </p:spPr>
        <p:txBody>
          <a:bodyPr/>
          <a:lstStyle>
            <a:lvl1pPr>
              <a:defRPr sz="3600"/>
            </a:lvl1pPr>
          </a:lstStyle>
          <a:p>
            <a:r>
              <a:t>Assignment-3</a:t>
            </a:r>
          </a:p>
        </p:txBody>
      </p:sp>
      <p:sp>
        <p:nvSpPr>
          <p:cNvPr id="1512" name="1. Image logarithmic operation for visibility enhancement…"/>
          <p:cNvSpPr txBox="1"/>
          <p:nvPr/>
        </p:nvSpPr>
        <p:spPr>
          <a:xfrm>
            <a:off x="467543" y="2204864"/>
            <a:ext cx="7858126" cy="1818641"/>
          </a:xfrm>
          <a:prstGeom prst="rect">
            <a:avLst/>
          </a:prstGeom>
          <a:ln w="12700">
            <a:miter lim="400000"/>
          </a:ln>
        </p:spPr>
        <p:txBody>
          <a:bodyPr lIns="45719" rIns="45719" anchor="ctr">
            <a:spAutoFit/>
          </a:bodyPr>
          <a:lstStyle/>
          <a:p>
            <a:pPr>
              <a:defRPr sz="2800"/>
            </a:pPr>
            <a:endParaRPr/>
          </a:p>
          <a:p>
            <a:pPr>
              <a:defRPr sz="2800"/>
            </a:pPr>
            <a:r>
              <a:t>1. Image logarithmic operation for visibility enhancement</a:t>
            </a:r>
            <a:endParaRPr>
              <a:latin typeface="Arial" panose="020B0604020202020204"/>
              <a:ea typeface="Arial" panose="020B0604020202020204"/>
              <a:cs typeface="Arial" panose="020B0604020202020204"/>
              <a:sym typeface="Arial" panose="020B0604020202020204"/>
            </a:endParaRPr>
          </a:p>
          <a:p>
            <a:pPr>
              <a:defRPr sz="2800"/>
            </a:pPr>
            <a:r>
              <a:t>2. Histogram equalization</a:t>
            </a:r>
          </a:p>
        </p:txBody>
      </p:sp>
    </p:spTree>
    <p:extLst>
      <p:ext uri="{BB962C8B-B14F-4D97-AF65-F5344CB8AC3E}">
        <p14:creationId xmlns:p14="http://schemas.microsoft.com/office/powerpoint/2010/main" val="4273821832"/>
      </p:ext>
    </p:extLst>
  </p:cSld>
  <p:clrMapOvr>
    <a:masterClrMapping/>
  </p:clrMapOvr>
  <p:transition spd="med"/>
</p:sld>
</file>

<file path=ppt/theme/theme1.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模块">
  <a:themeElements>
    <a:clrScheme name="模块">
      <a:dk1>
        <a:srgbClr val="000000"/>
      </a:dk1>
      <a:lt1>
        <a:srgbClr val="FFFFFF"/>
      </a:lt1>
      <a:dk2>
        <a:srgbClr val="A7A7A7"/>
      </a:dk2>
      <a:lt2>
        <a:srgbClr val="535353"/>
      </a:lt2>
      <a:accent1>
        <a:srgbClr val="F0AD00"/>
      </a:accent1>
      <a:accent2>
        <a:srgbClr val="60B5CC"/>
      </a:accent2>
      <a:accent3>
        <a:srgbClr val="E66C7D"/>
      </a:accent3>
      <a:accent4>
        <a:srgbClr val="6BB76D"/>
      </a:accent4>
      <a:accent5>
        <a:srgbClr val="E88651"/>
      </a:accent5>
      <a:accent6>
        <a:srgbClr val="C64847"/>
      </a:accent6>
      <a:hlink>
        <a:srgbClr val="0000FF"/>
      </a:hlink>
      <a:folHlink>
        <a:srgbClr val="FF00FF"/>
      </a:folHlink>
    </a:clrScheme>
    <a:fontScheme name="模块">
      <a:majorFont>
        <a:latin typeface="Helvetica"/>
        <a:ea typeface="Helvetica"/>
        <a:cs typeface="Helvetica"/>
      </a:majorFont>
      <a:minorFont>
        <a:latin typeface="Calibri"/>
        <a:ea typeface="Calibri"/>
        <a:cs typeface="Calibri"/>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38000"/>
              </a:srgbClr>
            </a:outerShdw>
          </a:effectLst>
        </a:effectStyle>
        <a:effectStyle>
          <a:effectLst>
            <a:outerShdw blurRad="38100" dist="25400" dir="5400000" rotWithShape="0">
              <a:srgbClr val="000000">
                <a:alpha val="38000"/>
              </a:srgbClr>
            </a:outerShdw>
          </a:effectLst>
        </a:effectStyle>
        <a:effectStyle>
          <a:effectLst>
            <a:outerShdw blurRad="50800" dist="25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48000" cap="flat">
          <a:solidFill>
            <a:schemeClr val="accent1"/>
          </a:solidFill>
          <a:prstDash val="solid"/>
          <a:round/>
        </a:ln>
        <a:effectLst>
          <a:outerShdw blurRad="38100" dist="25400" dir="5400000" rotWithShape="0">
            <a:srgbClr val="000000">
              <a:alpha val="38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48000" cap="flat">
          <a:solidFill>
            <a:schemeClr val="accent1"/>
          </a:solidFill>
          <a:prstDash val="solid"/>
          <a:round/>
        </a:ln>
        <a:effectLst>
          <a:outerShdw blurRad="50800" dist="25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orbel"/>
            <a:ea typeface="Corbel"/>
            <a:cs typeface="Corbel"/>
            <a:sym typeface="Corbe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410</TotalTime>
  <Words>3167</Words>
  <Application>Microsoft Office PowerPoint</Application>
  <PresentationFormat>全屏显示(4:3)</PresentationFormat>
  <Paragraphs>950</Paragraphs>
  <Slides>96</Slides>
  <Notes>35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96</vt:i4>
      </vt:variant>
    </vt:vector>
  </HeadingPairs>
  <TitlesOfParts>
    <vt:vector size="112" baseType="lpstr">
      <vt:lpstr>Arial Unicode MS</vt:lpstr>
      <vt:lpstr>仿宋_GB2312</vt:lpstr>
      <vt:lpstr>华文仿宋</vt:lpstr>
      <vt:lpstr>华文楷体</vt:lpstr>
      <vt:lpstr>华文行楷</vt:lpstr>
      <vt:lpstr>楷体</vt:lpstr>
      <vt:lpstr>宋体</vt:lpstr>
      <vt:lpstr>Arial</vt:lpstr>
      <vt:lpstr>Calibri</vt:lpstr>
      <vt:lpstr>Cambria Math</vt:lpstr>
      <vt:lpstr>Corbel</vt:lpstr>
      <vt:lpstr>Helvetica</vt:lpstr>
      <vt:lpstr>Symbol</vt:lpstr>
      <vt:lpstr>Times New Roman</vt:lpstr>
      <vt:lpstr>Wingdings 2</vt:lpstr>
      <vt:lpstr>模块</vt:lpstr>
      <vt:lpstr>Basic operation (II)  </vt:lpstr>
      <vt:lpstr>Main content</vt:lpstr>
      <vt:lpstr>Visibility enhancement: logarithmic operation</vt:lpstr>
      <vt:lpstr>PowerPoint 演示文稿</vt:lpstr>
      <vt:lpstr>PowerPoint 演示文稿</vt:lpstr>
      <vt:lpstr>PowerPoint 演示文稿</vt:lpstr>
      <vt:lpstr>Assignment-3</vt:lpstr>
      <vt:lpstr>Grayscale image and histogram</vt:lpstr>
      <vt:lpstr>Grayscale image and histogram</vt:lpstr>
      <vt:lpstr>Grayscale image and histogram</vt:lpstr>
      <vt:lpstr>Grayscale image and histogram</vt:lpstr>
      <vt:lpstr>灰度图像及直方图</vt:lpstr>
      <vt:lpstr>Grayscale image and histogram</vt:lpstr>
      <vt:lpstr>Grayscale image and histogram</vt:lpstr>
      <vt:lpstr>Grayscale image and histogram</vt:lpstr>
      <vt:lpstr>Grayscale image and histogram</vt:lpstr>
      <vt:lpstr>Grayscale image and histogram</vt:lpstr>
      <vt:lpstr>Grayscale image and histogram</vt:lpstr>
      <vt:lpstr>Grayscale image and histogram</vt:lpstr>
      <vt:lpstr>Grayscale image and histogram</vt:lpstr>
      <vt:lpstr>Grayscale image and histogram</vt:lpstr>
      <vt:lpstr>Color image and histogram</vt:lpstr>
      <vt:lpstr>Color image and histogram</vt:lpstr>
      <vt:lpstr>Color image and histogram</vt:lpstr>
      <vt:lpstr>Color image and histogram</vt:lpstr>
      <vt:lpstr>Color image and histogram</vt:lpstr>
      <vt:lpstr>PowerPoint 演示文稿</vt:lpstr>
      <vt:lpstr>PowerPoint 演示文稿</vt:lpstr>
      <vt:lpstr>PowerPoint 演示文稿</vt:lpstr>
      <vt:lpstr>Characteristics of histogram</vt:lpstr>
      <vt:lpstr>Characteristics of histogram</vt:lpstr>
      <vt:lpstr>PowerPoint 演示文稿</vt:lpstr>
      <vt:lpstr>Histogram equalization</vt:lpstr>
      <vt:lpstr>Histogram equalization</vt:lpstr>
      <vt:lpstr>PowerPoint 演示文稿</vt:lpstr>
      <vt:lpstr>Not always work</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PowerPoint 演示文稿</vt:lpstr>
      <vt:lpstr>PowerPoint 演示文稿</vt:lpstr>
      <vt:lpstr>PowerPoint 演示文稿</vt:lpstr>
      <vt:lpstr>Histogram equalization</vt:lpstr>
      <vt:lpstr>Histogram equalization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Histogram fitting</vt:lpstr>
      <vt:lpstr>Histogram fitting</vt:lpstr>
      <vt:lpstr>Histogram fitting</vt:lpstr>
      <vt:lpstr>Histogram fitting</vt:lpstr>
      <vt:lpstr>Histogram fitting</vt:lpstr>
      <vt:lpstr>Histogram fitting</vt:lpstr>
      <vt:lpstr>Histogram fitting</vt:lpstr>
      <vt:lpstr>Histogram transform</vt:lpstr>
      <vt:lpstr>Histogram transform</vt:lpstr>
      <vt:lpstr>Histogram transform</vt:lpstr>
      <vt:lpstr>Histogram transform</vt:lpstr>
      <vt:lpstr>Histogram transform</vt:lpstr>
      <vt:lpstr>Histogram transform</vt:lpstr>
      <vt:lpstr>Histogram transform</vt:lpstr>
      <vt:lpstr>Histogram transform</vt:lpstr>
      <vt:lpstr>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Linear histogram transform</vt:lpstr>
      <vt:lpstr>Nonlinear histogram transform</vt:lpstr>
      <vt:lpstr>Nonlinear histogram transform</vt:lpstr>
      <vt:lpstr>Nonlinear histogram transform</vt:lpstr>
      <vt:lpstr>Nonlinear histogram transform</vt:lpstr>
      <vt:lpstr>Nonlinear histogram transform</vt:lpstr>
      <vt:lpstr>Nonlinear histogram transform</vt:lpstr>
      <vt:lpstr>Assignment-3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图像信息处理</dc:title>
  <dc:creator>brooksong</dc:creator>
  <cp:lastModifiedBy>晨阳</cp:lastModifiedBy>
  <cp:revision>19</cp:revision>
  <dcterms:modified xsi:type="dcterms:W3CDTF">2022-10-29T05:23:53Z</dcterms:modified>
</cp:coreProperties>
</file>